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6" r:id="rId2"/>
  </p:sldIdLst>
  <p:sldSz cx="30275213" cy="4280376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482">
          <p15:clr>
            <a:srgbClr val="A4A3A4"/>
          </p15:clr>
        </p15:guide>
        <p15:guide id="2" pos="95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6"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60000"/>
    <a:srgbClr val="D0D3B0"/>
    <a:srgbClr val="FFBF00"/>
    <a:srgbClr val="41719C"/>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0000"/>
    <p:restoredTop sz="94715"/>
  </p:normalViewPr>
  <p:slideViewPr>
    <p:cSldViewPr snapToGrid="0">
      <p:cViewPr>
        <p:scale>
          <a:sx n="65" d="100"/>
          <a:sy n="65" d="100"/>
        </p:scale>
        <p:origin x="8048" y="-5264"/>
      </p:cViewPr>
      <p:guideLst>
        <p:guide orient="horz" pos="13482"/>
        <p:guide pos="95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338388" y="1143000"/>
            <a:ext cx="2181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2338388" y="1143000"/>
            <a:ext cx="2181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DE"/>
              <a:t>	</a:t>
            </a: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foli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2270641" y="7005156"/>
            <a:ext cx="25733932" cy="14902051"/>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Clr>
                <a:schemeClr val="dk1"/>
              </a:buClr>
              <a:buSzPts val="19865"/>
              <a:buFont typeface="Calibri"/>
              <a:buNone/>
              <a:defRPr sz="19865"/>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3784402" y="22481888"/>
            <a:ext cx="22706410" cy="10334331"/>
          </a:xfrm>
          <a:prstGeom prst="rect">
            <a:avLst/>
          </a:prstGeom>
          <a:noFill/>
          <a:ln>
            <a:noFill/>
          </a:ln>
        </p:spPr>
        <p:txBody>
          <a:bodyPr spcFirstLastPara="1" wrap="square" lIns="91425" tIns="45700" rIns="91425" bIns="45700" anchor="t" anchorCtr="0"/>
          <a:lstStyle>
            <a:lvl1pPr lvl="0" algn="ctr">
              <a:lnSpc>
                <a:spcPct val="90000"/>
              </a:lnSpc>
              <a:spcBef>
                <a:spcPts val="3311"/>
              </a:spcBef>
              <a:spcAft>
                <a:spcPts val="0"/>
              </a:spcAft>
              <a:buClr>
                <a:schemeClr val="dk1"/>
              </a:buClr>
              <a:buSzPts val="7946"/>
              <a:buNone/>
              <a:defRPr sz="7946"/>
            </a:lvl1pPr>
            <a:lvl2pPr lvl="1" algn="ctr">
              <a:lnSpc>
                <a:spcPct val="90000"/>
              </a:lnSpc>
              <a:spcBef>
                <a:spcPts val="1655"/>
              </a:spcBef>
              <a:spcAft>
                <a:spcPts val="0"/>
              </a:spcAft>
              <a:buClr>
                <a:schemeClr val="dk1"/>
              </a:buClr>
              <a:buSzPts val="6622"/>
              <a:buNone/>
              <a:defRPr sz="6622"/>
            </a:lvl2pPr>
            <a:lvl3pPr lvl="2" algn="ctr">
              <a:lnSpc>
                <a:spcPct val="90000"/>
              </a:lnSpc>
              <a:spcBef>
                <a:spcPts val="1655"/>
              </a:spcBef>
              <a:spcAft>
                <a:spcPts val="0"/>
              </a:spcAft>
              <a:buClr>
                <a:schemeClr val="dk1"/>
              </a:buClr>
              <a:buSzPts val="5960"/>
              <a:buNone/>
              <a:defRPr sz="5960"/>
            </a:lvl3pPr>
            <a:lvl4pPr lvl="3" algn="ctr">
              <a:lnSpc>
                <a:spcPct val="90000"/>
              </a:lnSpc>
              <a:spcBef>
                <a:spcPts val="1655"/>
              </a:spcBef>
              <a:spcAft>
                <a:spcPts val="0"/>
              </a:spcAft>
              <a:buClr>
                <a:schemeClr val="dk1"/>
              </a:buClr>
              <a:buSzPts val="5297"/>
              <a:buNone/>
              <a:defRPr sz="5297"/>
            </a:lvl4pPr>
            <a:lvl5pPr lvl="4" algn="ctr">
              <a:lnSpc>
                <a:spcPct val="90000"/>
              </a:lnSpc>
              <a:spcBef>
                <a:spcPts val="1655"/>
              </a:spcBef>
              <a:spcAft>
                <a:spcPts val="0"/>
              </a:spcAft>
              <a:buClr>
                <a:schemeClr val="dk1"/>
              </a:buClr>
              <a:buSzPts val="5297"/>
              <a:buNone/>
              <a:defRPr sz="5297"/>
            </a:lvl5pPr>
            <a:lvl6pPr lvl="5" algn="ctr">
              <a:lnSpc>
                <a:spcPct val="90000"/>
              </a:lnSpc>
              <a:spcBef>
                <a:spcPts val="1655"/>
              </a:spcBef>
              <a:spcAft>
                <a:spcPts val="0"/>
              </a:spcAft>
              <a:buClr>
                <a:schemeClr val="dk1"/>
              </a:buClr>
              <a:buSzPts val="5297"/>
              <a:buNone/>
              <a:defRPr sz="5297"/>
            </a:lvl6pPr>
            <a:lvl7pPr lvl="6" algn="ctr">
              <a:lnSpc>
                <a:spcPct val="90000"/>
              </a:lnSpc>
              <a:spcBef>
                <a:spcPts val="1655"/>
              </a:spcBef>
              <a:spcAft>
                <a:spcPts val="0"/>
              </a:spcAft>
              <a:buClr>
                <a:schemeClr val="dk1"/>
              </a:buClr>
              <a:buSzPts val="5297"/>
              <a:buNone/>
              <a:defRPr sz="5297"/>
            </a:lvl7pPr>
            <a:lvl8pPr lvl="7" algn="ctr">
              <a:lnSpc>
                <a:spcPct val="90000"/>
              </a:lnSpc>
              <a:spcBef>
                <a:spcPts val="1655"/>
              </a:spcBef>
              <a:spcAft>
                <a:spcPts val="0"/>
              </a:spcAft>
              <a:buClr>
                <a:schemeClr val="dk1"/>
              </a:buClr>
              <a:buSzPts val="5297"/>
              <a:buNone/>
              <a:defRPr sz="5297"/>
            </a:lvl8pPr>
            <a:lvl9pPr lvl="8" algn="ctr">
              <a:lnSpc>
                <a:spcPct val="90000"/>
              </a:lnSpc>
              <a:spcBef>
                <a:spcPts val="1655"/>
              </a:spcBef>
              <a:spcAft>
                <a:spcPts val="0"/>
              </a:spcAft>
              <a:buClr>
                <a:schemeClr val="dk1"/>
              </a:buClr>
              <a:buSzPts val="5297"/>
              <a:buNone/>
              <a:defRPr sz="5297"/>
            </a:lvl9pPr>
          </a:lstStyle>
          <a:p>
            <a:endParaRPr/>
          </a:p>
        </p:txBody>
      </p:sp>
      <p:sp>
        <p:nvSpPr>
          <p:cNvPr id="18" name="Google Shape;18;p2"/>
          <p:cNvSpPr txBox="1">
            <a:spLocks noGrp="1"/>
          </p:cNvSpPr>
          <p:nvPr>
            <p:ph type="dt" idx="10"/>
          </p:nvPr>
        </p:nvSpPr>
        <p:spPr>
          <a:xfrm>
            <a:off x="2081421" y="39672756"/>
            <a:ext cx="6811923" cy="227890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10028665" y="39672756"/>
            <a:ext cx="10217884" cy="227890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21381869" y="39672756"/>
            <a:ext cx="6811923" cy="22789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kaler Titel u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6792641" y="17151963"/>
            <a:ext cx="36274212" cy="652809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6452764" y="10813091"/>
            <a:ext cx="36274212" cy="192058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3311"/>
              </a:spcBef>
              <a:spcAft>
                <a:spcPts val="0"/>
              </a:spcAft>
              <a:buClr>
                <a:schemeClr val="dk1"/>
              </a:buClr>
              <a:buSzPts val="1800"/>
              <a:buChar char="•"/>
              <a:defRPr/>
            </a:lvl1pPr>
            <a:lvl2pPr marL="914400" lvl="1" indent="-342900" algn="l">
              <a:lnSpc>
                <a:spcPct val="90000"/>
              </a:lnSpc>
              <a:spcBef>
                <a:spcPts val="1655"/>
              </a:spcBef>
              <a:spcAft>
                <a:spcPts val="0"/>
              </a:spcAft>
              <a:buClr>
                <a:schemeClr val="dk1"/>
              </a:buClr>
              <a:buSzPts val="1800"/>
              <a:buChar char="•"/>
              <a:defRPr/>
            </a:lvl2pPr>
            <a:lvl3pPr marL="1371600" lvl="2" indent="-342900" algn="l">
              <a:lnSpc>
                <a:spcPct val="90000"/>
              </a:lnSpc>
              <a:spcBef>
                <a:spcPts val="1655"/>
              </a:spcBef>
              <a:spcAft>
                <a:spcPts val="0"/>
              </a:spcAft>
              <a:buClr>
                <a:schemeClr val="dk1"/>
              </a:buClr>
              <a:buSzPts val="1800"/>
              <a:buChar char="•"/>
              <a:defRPr/>
            </a:lvl3pPr>
            <a:lvl4pPr marL="1828800" lvl="3" indent="-342900" algn="l">
              <a:lnSpc>
                <a:spcPct val="90000"/>
              </a:lnSpc>
              <a:spcBef>
                <a:spcPts val="1655"/>
              </a:spcBef>
              <a:spcAft>
                <a:spcPts val="0"/>
              </a:spcAft>
              <a:buClr>
                <a:schemeClr val="dk1"/>
              </a:buClr>
              <a:buSzPts val="1800"/>
              <a:buChar char="•"/>
              <a:defRPr/>
            </a:lvl4pPr>
            <a:lvl5pPr marL="2286000" lvl="4" indent="-342900" algn="l">
              <a:lnSpc>
                <a:spcPct val="90000"/>
              </a:lnSpc>
              <a:spcBef>
                <a:spcPts val="1655"/>
              </a:spcBef>
              <a:spcAft>
                <a:spcPts val="0"/>
              </a:spcAft>
              <a:buClr>
                <a:schemeClr val="dk1"/>
              </a:buClr>
              <a:buSzPts val="1800"/>
              <a:buChar char="•"/>
              <a:defRPr/>
            </a:lvl5pPr>
            <a:lvl6pPr marL="2743200" lvl="5" indent="-342900" algn="l">
              <a:lnSpc>
                <a:spcPct val="90000"/>
              </a:lnSpc>
              <a:spcBef>
                <a:spcPts val="1655"/>
              </a:spcBef>
              <a:spcAft>
                <a:spcPts val="0"/>
              </a:spcAft>
              <a:buClr>
                <a:schemeClr val="dk1"/>
              </a:buClr>
              <a:buSzPts val="1800"/>
              <a:buChar char="•"/>
              <a:defRPr/>
            </a:lvl6pPr>
            <a:lvl7pPr marL="3200400" lvl="6" indent="-342900" algn="l">
              <a:lnSpc>
                <a:spcPct val="90000"/>
              </a:lnSpc>
              <a:spcBef>
                <a:spcPts val="1655"/>
              </a:spcBef>
              <a:spcAft>
                <a:spcPts val="0"/>
              </a:spcAft>
              <a:buClr>
                <a:schemeClr val="dk1"/>
              </a:buClr>
              <a:buSzPts val="1800"/>
              <a:buChar char="•"/>
              <a:defRPr/>
            </a:lvl7pPr>
            <a:lvl8pPr marL="3657600" lvl="7" indent="-342900" algn="l">
              <a:lnSpc>
                <a:spcPct val="90000"/>
              </a:lnSpc>
              <a:spcBef>
                <a:spcPts val="1655"/>
              </a:spcBef>
              <a:spcAft>
                <a:spcPts val="0"/>
              </a:spcAft>
              <a:buClr>
                <a:schemeClr val="dk1"/>
              </a:buClr>
              <a:buSzPts val="1800"/>
              <a:buChar char="•"/>
              <a:defRPr/>
            </a:lvl8pPr>
            <a:lvl9pPr marL="4114800" lvl="8" indent="-342900" algn="l">
              <a:lnSpc>
                <a:spcPct val="90000"/>
              </a:lnSpc>
              <a:spcBef>
                <a:spcPts val="1655"/>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2081421" y="39672756"/>
            <a:ext cx="6811923" cy="227890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10028665" y="39672756"/>
            <a:ext cx="10217884" cy="227890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21381869" y="39672756"/>
            <a:ext cx="6811923" cy="22789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bschnittsüberschrift"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2065654" y="10671229"/>
            <a:ext cx="26112370" cy="17805173"/>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19865"/>
              <a:buFont typeface="Calibri"/>
              <a:buNone/>
              <a:defRPr sz="19865"/>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2065654" y="28644847"/>
            <a:ext cx="26112370" cy="9363320"/>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3311"/>
              </a:spcBef>
              <a:spcAft>
                <a:spcPts val="0"/>
              </a:spcAft>
              <a:buClr>
                <a:schemeClr val="dk1"/>
              </a:buClr>
              <a:buSzPts val="7946"/>
              <a:buNone/>
              <a:defRPr sz="7946">
                <a:solidFill>
                  <a:schemeClr val="dk1"/>
                </a:solidFill>
              </a:defRPr>
            </a:lvl1pPr>
            <a:lvl2pPr marL="914400" lvl="1" indent="-228600" algn="l">
              <a:lnSpc>
                <a:spcPct val="90000"/>
              </a:lnSpc>
              <a:spcBef>
                <a:spcPts val="1655"/>
              </a:spcBef>
              <a:spcAft>
                <a:spcPts val="0"/>
              </a:spcAft>
              <a:buClr>
                <a:srgbClr val="888888"/>
              </a:buClr>
              <a:buSzPts val="6622"/>
              <a:buNone/>
              <a:defRPr sz="6622">
                <a:solidFill>
                  <a:srgbClr val="888888"/>
                </a:solidFill>
              </a:defRPr>
            </a:lvl2pPr>
            <a:lvl3pPr marL="1371600" lvl="2" indent="-228600" algn="l">
              <a:lnSpc>
                <a:spcPct val="90000"/>
              </a:lnSpc>
              <a:spcBef>
                <a:spcPts val="1655"/>
              </a:spcBef>
              <a:spcAft>
                <a:spcPts val="0"/>
              </a:spcAft>
              <a:buClr>
                <a:srgbClr val="888888"/>
              </a:buClr>
              <a:buSzPts val="5960"/>
              <a:buNone/>
              <a:defRPr sz="5960">
                <a:solidFill>
                  <a:srgbClr val="888888"/>
                </a:solidFill>
              </a:defRPr>
            </a:lvl3pPr>
            <a:lvl4pPr marL="1828800" lvl="3" indent="-228600" algn="l">
              <a:lnSpc>
                <a:spcPct val="90000"/>
              </a:lnSpc>
              <a:spcBef>
                <a:spcPts val="1655"/>
              </a:spcBef>
              <a:spcAft>
                <a:spcPts val="0"/>
              </a:spcAft>
              <a:buClr>
                <a:srgbClr val="888888"/>
              </a:buClr>
              <a:buSzPts val="5297"/>
              <a:buNone/>
              <a:defRPr sz="5297">
                <a:solidFill>
                  <a:srgbClr val="888888"/>
                </a:solidFill>
              </a:defRPr>
            </a:lvl4pPr>
            <a:lvl5pPr marL="2286000" lvl="4" indent="-228600" algn="l">
              <a:lnSpc>
                <a:spcPct val="90000"/>
              </a:lnSpc>
              <a:spcBef>
                <a:spcPts val="1655"/>
              </a:spcBef>
              <a:spcAft>
                <a:spcPts val="0"/>
              </a:spcAft>
              <a:buClr>
                <a:srgbClr val="888888"/>
              </a:buClr>
              <a:buSzPts val="5297"/>
              <a:buNone/>
              <a:defRPr sz="5297">
                <a:solidFill>
                  <a:srgbClr val="888888"/>
                </a:solidFill>
              </a:defRPr>
            </a:lvl5pPr>
            <a:lvl6pPr marL="2743200" lvl="5" indent="-228600" algn="l">
              <a:lnSpc>
                <a:spcPct val="90000"/>
              </a:lnSpc>
              <a:spcBef>
                <a:spcPts val="1655"/>
              </a:spcBef>
              <a:spcAft>
                <a:spcPts val="0"/>
              </a:spcAft>
              <a:buClr>
                <a:srgbClr val="888888"/>
              </a:buClr>
              <a:buSzPts val="5297"/>
              <a:buNone/>
              <a:defRPr sz="5297">
                <a:solidFill>
                  <a:srgbClr val="888888"/>
                </a:solidFill>
              </a:defRPr>
            </a:lvl6pPr>
            <a:lvl7pPr marL="3200400" lvl="6" indent="-228600" algn="l">
              <a:lnSpc>
                <a:spcPct val="90000"/>
              </a:lnSpc>
              <a:spcBef>
                <a:spcPts val="1655"/>
              </a:spcBef>
              <a:spcAft>
                <a:spcPts val="0"/>
              </a:spcAft>
              <a:buClr>
                <a:srgbClr val="888888"/>
              </a:buClr>
              <a:buSzPts val="5297"/>
              <a:buNone/>
              <a:defRPr sz="5297">
                <a:solidFill>
                  <a:srgbClr val="888888"/>
                </a:solidFill>
              </a:defRPr>
            </a:lvl7pPr>
            <a:lvl8pPr marL="3657600" lvl="7" indent="-228600" algn="l">
              <a:lnSpc>
                <a:spcPct val="90000"/>
              </a:lnSpc>
              <a:spcBef>
                <a:spcPts val="1655"/>
              </a:spcBef>
              <a:spcAft>
                <a:spcPts val="0"/>
              </a:spcAft>
              <a:buClr>
                <a:srgbClr val="888888"/>
              </a:buClr>
              <a:buSzPts val="5297"/>
              <a:buNone/>
              <a:defRPr sz="5297">
                <a:solidFill>
                  <a:srgbClr val="888888"/>
                </a:solidFill>
              </a:defRPr>
            </a:lvl8pPr>
            <a:lvl9pPr marL="4114800" lvl="8" indent="-228600" algn="l">
              <a:lnSpc>
                <a:spcPct val="90000"/>
              </a:lnSpc>
              <a:spcBef>
                <a:spcPts val="1655"/>
              </a:spcBef>
              <a:spcAft>
                <a:spcPts val="0"/>
              </a:spcAft>
              <a:buClr>
                <a:srgbClr val="888888"/>
              </a:buClr>
              <a:buSzPts val="5297"/>
              <a:buNone/>
              <a:defRPr sz="5297">
                <a:solidFill>
                  <a:srgbClr val="888888"/>
                </a:solidFill>
              </a:defRPr>
            </a:lvl9pPr>
          </a:lstStyle>
          <a:p>
            <a:endParaRPr/>
          </a:p>
        </p:txBody>
      </p:sp>
      <p:sp>
        <p:nvSpPr>
          <p:cNvPr id="30" name="Google Shape;30;p4"/>
          <p:cNvSpPr txBox="1">
            <a:spLocks noGrp="1"/>
          </p:cNvSpPr>
          <p:nvPr>
            <p:ph type="dt" idx="10"/>
          </p:nvPr>
        </p:nvSpPr>
        <p:spPr>
          <a:xfrm>
            <a:off x="2081421" y="39672756"/>
            <a:ext cx="6811923" cy="227890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10028665" y="39672756"/>
            <a:ext cx="10217884" cy="227890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21381869" y="39672756"/>
            <a:ext cx="6811923" cy="22789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Zwei Inhalte"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2081421" y="2278913"/>
            <a:ext cx="26112370" cy="8273416"/>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2081421" y="11394520"/>
            <a:ext cx="12866966" cy="27158595"/>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3311"/>
              </a:spcBef>
              <a:spcAft>
                <a:spcPts val="0"/>
              </a:spcAft>
              <a:buClr>
                <a:schemeClr val="dk1"/>
              </a:buClr>
              <a:buSzPts val="1800"/>
              <a:buChar char="•"/>
              <a:defRPr/>
            </a:lvl1pPr>
            <a:lvl2pPr marL="914400" lvl="1" indent="-342900" algn="l">
              <a:lnSpc>
                <a:spcPct val="90000"/>
              </a:lnSpc>
              <a:spcBef>
                <a:spcPts val="1655"/>
              </a:spcBef>
              <a:spcAft>
                <a:spcPts val="0"/>
              </a:spcAft>
              <a:buClr>
                <a:schemeClr val="dk1"/>
              </a:buClr>
              <a:buSzPts val="1800"/>
              <a:buChar char="•"/>
              <a:defRPr/>
            </a:lvl2pPr>
            <a:lvl3pPr marL="1371600" lvl="2" indent="-342900" algn="l">
              <a:lnSpc>
                <a:spcPct val="90000"/>
              </a:lnSpc>
              <a:spcBef>
                <a:spcPts val="1655"/>
              </a:spcBef>
              <a:spcAft>
                <a:spcPts val="0"/>
              </a:spcAft>
              <a:buClr>
                <a:schemeClr val="dk1"/>
              </a:buClr>
              <a:buSzPts val="1800"/>
              <a:buChar char="•"/>
              <a:defRPr/>
            </a:lvl3pPr>
            <a:lvl4pPr marL="1828800" lvl="3" indent="-342900" algn="l">
              <a:lnSpc>
                <a:spcPct val="90000"/>
              </a:lnSpc>
              <a:spcBef>
                <a:spcPts val="1655"/>
              </a:spcBef>
              <a:spcAft>
                <a:spcPts val="0"/>
              </a:spcAft>
              <a:buClr>
                <a:schemeClr val="dk1"/>
              </a:buClr>
              <a:buSzPts val="1800"/>
              <a:buChar char="•"/>
              <a:defRPr/>
            </a:lvl4pPr>
            <a:lvl5pPr marL="2286000" lvl="4" indent="-342900" algn="l">
              <a:lnSpc>
                <a:spcPct val="90000"/>
              </a:lnSpc>
              <a:spcBef>
                <a:spcPts val="1655"/>
              </a:spcBef>
              <a:spcAft>
                <a:spcPts val="0"/>
              </a:spcAft>
              <a:buClr>
                <a:schemeClr val="dk1"/>
              </a:buClr>
              <a:buSzPts val="1800"/>
              <a:buChar char="•"/>
              <a:defRPr/>
            </a:lvl5pPr>
            <a:lvl6pPr marL="2743200" lvl="5" indent="-342900" algn="l">
              <a:lnSpc>
                <a:spcPct val="90000"/>
              </a:lnSpc>
              <a:spcBef>
                <a:spcPts val="1655"/>
              </a:spcBef>
              <a:spcAft>
                <a:spcPts val="0"/>
              </a:spcAft>
              <a:buClr>
                <a:schemeClr val="dk1"/>
              </a:buClr>
              <a:buSzPts val="1800"/>
              <a:buChar char="•"/>
              <a:defRPr/>
            </a:lvl6pPr>
            <a:lvl7pPr marL="3200400" lvl="6" indent="-342900" algn="l">
              <a:lnSpc>
                <a:spcPct val="90000"/>
              </a:lnSpc>
              <a:spcBef>
                <a:spcPts val="1655"/>
              </a:spcBef>
              <a:spcAft>
                <a:spcPts val="0"/>
              </a:spcAft>
              <a:buClr>
                <a:schemeClr val="dk1"/>
              </a:buClr>
              <a:buSzPts val="1800"/>
              <a:buChar char="•"/>
              <a:defRPr/>
            </a:lvl7pPr>
            <a:lvl8pPr marL="3657600" lvl="7" indent="-342900" algn="l">
              <a:lnSpc>
                <a:spcPct val="90000"/>
              </a:lnSpc>
              <a:spcBef>
                <a:spcPts val="1655"/>
              </a:spcBef>
              <a:spcAft>
                <a:spcPts val="0"/>
              </a:spcAft>
              <a:buClr>
                <a:schemeClr val="dk1"/>
              </a:buClr>
              <a:buSzPts val="1800"/>
              <a:buChar char="•"/>
              <a:defRPr/>
            </a:lvl8pPr>
            <a:lvl9pPr marL="4114800" lvl="8" indent="-342900" algn="l">
              <a:lnSpc>
                <a:spcPct val="90000"/>
              </a:lnSpc>
              <a:spcBef>
                <a:spcPts val="1655"/>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15326827" y="11394520"/>
            <a:ext cx="12866966" cy="27158595"/>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3311"/>
              </a:spcBef>
              <a:spcAft>
                <a:spcPts val="0"/>
              </a:spcAft>
              <a:buClr>
                <a:schemeClr val="dk1"/>
              </a:buClr>
              <a:buSzPts val="1800"/>
              <a:buChar char="•"/>
              <a:defRPr/>
            </a:lvl1pPr>
            <a:lvl2pPr marL="914400" lvl="1" indent="-342900" algn="l">
              <a:lnSpc>
                <a:spcPct val="90000"/>
              </a:lnSpc>
              <a:spcBef>
                <a:spcPts val="1655"/>
              </a:spcBef>
              <a:spcAft>
                <a:spcPts val="0"/>
              </a:spcAft>
              <a:buClr>
                <a:schemeClr val="dk1"/>
              </a:buClr>
              <a:buSzPts val="1800"/>
              <a:buChar char="•"/>
              <a:defRPr/>
            </a:lvl2pPr>
            <a:lvl3pPr marL="1371600" lvl="2" indent="-342900" algn="l">
              <a:lnSpc>
                <a:spcPct val="90000"/>
              </a:lnSpc>
              <a:spcBef>
                <a:spcPts val="1655"/>
              </a:spcBef>
              <a:spcAft>
                <a:spcPts val="0"/>
              </a:spcAft>
              <a:buClr>
                <a:schemeClr val="dk1"/>
              </a:buClr>
              <a:buSzPts val="1800"/>
              <a:buChar char="•"/>
              <a:defRPr/>
            </a:lvl3pPr>
            <a:lvl4pPr marL="1828800" lvl="3" indent="-342900" algn="l">
              <a:lnSpc>
                <a:spcPct val="90000"/>
              </a:lnSpc>
              <a:spcBef>
                <a:spcPts val="1655"/>
              </a:spcBef>
              <a:spcAft>
                <a:spcPts val="0"/>
              </a:spcAft>
              <a:buClr>
                <a:schemeClr val="dk1"/>
              </a:buClr>
              <a:buSzPts val="1800"/>
              <a:buChar char="•"/>
              <a:defRPr/>
            </a:lvl4pPr>
            <a:lvl5pPr marL="2286000" lvl="4" indent="-342900" algn="l">
              <a:lnSpc>
                <a:spcPct val="90000"/>
              </a:lnSpc>
              <a:spcBef>
                <a:spcPts val="1655"/>
              </a:spcBef>
              <a:spcAft>
                <a:spcPts val="0"/>
              </a:spcAft>
              <a:buClr>
                <a:schemeClr val="dk1"/>
              </a:buClr>
              <a:buSzPts val="1800"/>
              <a:buChar char="•"/>
              <a:defRPr/>
            </a:lvl5pPr>
            <a:lvl6pPr marL="2743200" lvl="5" indent="-342900" algn="l">
              <a:lnSpc>
                <a:spcPct val="90000"/>
              </a:lnSpc>
              <a:spcBef>
                <a:spcPts val="1655"/>
              </a:spcBef>
              <a:spcAft>
                <a:spcPts val="0"/>
              </a:spcAft>
              <a:buClr>
                <a:schemeClr val="dk1"/>
              </a:buClr>
              <a:buSzPts val="1800"/>
              <a:buChar char="•"/>
              <a:defRPr/>
            </a:lvl6pPr>
            <a:lvl7pPr marL="3200400" lvl="6" indent="-342900" algn="l">
              <a:lnSpc>
                <a:spcPct val="90000"/>
              </a:lnSpc>
              <a:spcBef>
                <a:spcPts val="1655"/>
              </a:spcBef>
              <a:spcAft>
                <a:spcPts val="0"/>
              </a:spcAft>
              <a:buClr>
                <a:schemeClr val="dk1"/>
              </a:buClr>
              <a:buSzPts val="1800"/>
              <a:buChar char="•"/>
              <a:defRPr/>
            </a:lvl7pPr>
            <a:lvl8pPr marL="3657600" lvl="7" indent="-342900" algn="l">
              <a:lnSpc>
                <a:spcPct val="90000"/>
              </a:lnSpc>
              <a:spcBef>
                <a:spcPts val="1655"/>
              </a:spcBef>
              <a:spcAft>
                <a:spcPts val="0"/>
              </a:spcAft>
              <a:buClr>
                <a:schemeClr val="dk1"/>
              </a:buClr>
              <a:buSzPts val="1800"/>
              <a:buChar char="•"/>
              <a:defRPr/>
            </a:lvl8pPr>
            <a:lvl9pPr marL="4114800" lvl="8" indent="-342900" algn="l">
              <a:lnSpc>
                <a:spcPct val="90000"/>
              </a:lnSpc>
              <a:spcBef>
                <a:spcPts val="1655"/>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2081421" y="39672756"/>
            <a:ext cx="6811923" cy="227890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10028665" y="39672756"/>
            <a:ext cx="10217884" cy="227890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21381869" y="39672756"/>
            <a:ext cx="6811923" cy="22789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gleich"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2085364" y="2278913"/>
            <a:ext cx="26112370" cy="8273416"/>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2085368" y="10492870"/>
            <a:ext cx="12807831" cy="5142393"/>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3311"/>
              </a:spcBef>
              <a:spcAft>
                <a:spcPts val="0"/>
              </a:spcAft>
              <a:buClr>
                <a:schemeClr val="dk1"/>
              </a:buClr>
              <a:buSzPts val="7946"/>
              <a:buNone/>
              <a:defRPr sz="7946" b="1"/>
            </a:lvl1pPr>
            <a:lvl2pPr marL="914400" lvl="1" indent="-228600" algn="l">
              <a:lnSpc>
                <a:spcPct val="90000"/>
              </a:lnSpc>
              <a:spcBef>
                <a:spcPts val="1655"/>
              </a:spcBef>
              <a:spcAft>
                <a:spcPts val="0"/>
              </a:spcAft>
              <a:buClr>
                <a:schemeClr val="dk1"/>
              </a:buClr>
              <a:buSzPts val="6622"/>
              <a:buNone/>
              <a:defRPr sz="6622" b="1"/>
            </a:lvl2pPr>
            <a:lvl3pPr marL="1371600" lvl="2" indent="-228600" algn="l">
              <a:lnSpc>
                <a:spcPct val="90000"/>
              </a:lnSpc>
              <a:spcBef>
                <a:spcPts val="1655"/>
              </a:spcBef>
              <a:spcAft>
                <a:spcPts val="0"/>
              </a:spcAft>
              <a:buClr>
                <a:schemeClr val="dk1"/>
              </a:buClr>
              <a:buSzPts val="5960"/>
              <a:buNone/>
              <a:defRPr sz="5960" b="1"/>
            </a:lvl3pPr>
            <a:lvl4pPr marL="1828800" lvl="3" indent="-228600" algn="l">
              <a:lnSpc>
                <a:spcPct val="90000"/>
              </a:lnSpc>
              <a:spcBef>
                <a:spcPts val="1655"/>
              </a:spcBef>
              <a:spcAft>
                <a:spcPts val="0"/>
              </a:spcAft>
              <a:buClr>
                <a:schemeClr val="dk1"/>
              </a:buClr>
              <a:buSzPts val="5297"/>
              <a:buNone/>
              <a:defRPr sz="5297" b="1"/>
            </a:lvl4pPr>
            <a:lvl5pPr marL="2286000" lvl="4" indent="-228600" algn="l">
              <a:lnSpc>
                <a:spcPct val="90000"/>
              </a:lnSpc>
              <a:spcBef>
                <a:spcPts val="1655"/>
              </a:spcBef>
              <a:spcAft>
                <a:spcPts val="0"/>
              </a:spcAft>
              <a:buClr>
                <a:schemeClr val="dk1"/>
              </a:buClr>
              <a:buSzPts val="5297"/>
              <a:buNone/>
              <a:defRPr sz="5297" b="1"/>
            </a:lvl5pPr>
            <a:lvl6pPr marL="2743200" lvl="5" indent="-228600" algn="l">
              <a:lnSpc>
                <a:spcPct val="90000"/>
              </a:lnSpc>
              <a:spcBef>
                <a:spcPts val="1655"/>
              </a:spcBef>
              <a:spcAft>
                <a:spcPts val="0"/>
              </a:spcAft>
              <a:buClr>
                <a:schemeClr val="dk1"/>
              </a:buClr>
              <a:buSzPts val="5297"/>
              <a:buNone/>
              <a:defRPr sz="5297" b="1"/>
            </a:lvl6pPr>
            <a:lvl7pPr marL="3200400" lvl="6" indent="-228600" algn="l">
              <a:lnSpc>
                <a:spcPct val="90000"/>
              </a:lnSpc>
              <a:spcBef>
                <a:spcPts val="1655"/>
              </a:spcBef>
              <a:spcAft>
                <a:spcPts val="0"/>
              </a:spcAft>
              <a:buClr>
                <a:schemeClr val="dk1"/>
              </a:buClr>
              <a:buSzPts val="5297"/>
              <a:buNone/>
              <a:defRPr sz="5297" b="1"/>
            </a:lvl7pPr>
            <a:lvl8pPr marL="3657600" lvl="7" indent="-228600" algn="l">
              <a:lnSpc>
                <a:spcPct val="90000"/>
              </a:lnSpc>
              <a:spcBef>
                <a:spcPts val="1655"/>
              </a:spcBef>
              <a:spcAft>
                <a:spcPts val="0"/>
              </a:spcAft>
              <a:buClr>
                <a:schemeClr val="dk1"/>
              </a:buClr>
              <a:buSzPts val="5297"/>
              <a:buNone/>
              <a:defRPr sz="5297" b="1"/>
            </a:lvl8pPr>
            <a:lvl9pPr marL="4114800" lvl="8" indent="-228600" algn="l">
              <a:lnSpc>
                <a:spcPct val="90000"/>
              </a:lnSpc>
              <a:spcBef>
                <a:spcPts val="1655"/>
              </a:spcBef>
              <a:spcAft>
                <a:spcPts val="0"/>
              </a:spcAft>
              <a:buClr>
                <a:schemeClr val="dk1"/>
              </a:buClr>
              <a:buSzPts val="5297"/>
              <a:buNone/>
              <a:defRPr sz="5297" b="1"/>
            </a:lvl9pPr>
          </a:lstStyle>
          <a:p>
            <a:endParaRPr/>
          </a:p>
        </p:txBody>
      </p:sp>
      <p:sp>
        <p:nvSpPr>
          <p:cNvPr id="43" name="Google Shape;43;p6"/>
          <p:cNvSpPr txBox="1">
            <a:spLocks noGrp="1"/>
          </p:cNvSpPr>
          <p:nvPr>
            <p:ph type="body" idx="2"/>
          </p:nvPr>
        </p:nvSpPr>
        <p:spPr>
          <a:xfrm>
            <a:off x="2085368" y="15635264"/>
            <a:ext cx="12807831" cy="22997117"/>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3311"/>
              </a:spcBef>
              <a:spcAft>
                <a:spcPts val="0"/>
              </a:spcAft>
              <a:buClr>
                <a:schemeClr val="dk1"/>
              </a:buClr>
              <a:buSzPts val="1800"/>
              <a:buChar char="•"/>
              <a:defRPr/>
            </a:lvl1pPr>
            <a:lvl2pPr marL="914400" lvl="1" indent="-342900" algn="l">
              <a:lnSpc>
                <a:spcPct val="90000"/>
              </a:lnSpc>
              <a:spcBef>
                <a:spcPts val="1655"/>
              </a:spcBef>
              <a:spcAft>
                <a:spcPts val="0"/>
              </a:spcAft>
              <a:buClr>
                <a:schemeClr val="dk1"/>
              </a:buClr>
              <a:buSzPts val="1800"/>
              <a:buChar char="•"/>
              <a:defRPr/>
            </a:lvl2pPr>
            <a:lvl3pPr marL="1371600" lvl="2" indent="-342900" algn="l">
              <a:lnSpc>
                <a:spcPct val="90000"/>
              </a:lnSpc>
              <a:spcBef>
                <a:spcPts val="1655"/>
              </a:spcBef>
              <a:spcAft>
                <a:spcPts val="0"/>
              </a:spcAft>
              <a:buClr>
                <a:schemeClr val="dk1"/>
              </a:buClr>
              <a:buSzPts val="1800"/>
              <a:buChar char="•"/>
              <a:defRPr/>
            </a:lvl3pPr>
            <a:lvl4pPr marL="1828800" lvl="3" indent="-342900" algn="l">
              <a:lnSpc>
                <a:spcPct val="90000"/>
              </a:lnSpc>
              <a:spcBef>
                <a:spcPts val="1655"/>
              </a:spcBef>
              <a:spcAft>
                <a:spcPts val="0"/>
              </a:spcAft>
              <a:buClr>
                <a:schemeClr val="dk1"/>
              </a:buClr>
              <a:buSzPts val="1800"/>
              <a:buChar char="•"/>
              <a:defRPr/>
            </a:lvl4pPr>
            <a:lvl5pPr marL="2286000" lvl="4" indent="-342900" algn="l">
              <a:lnSpc>
                <a:spcPct val="90000"/>
              </a:lnSpc>
              <a:spcBef>
                <a:spcPts val="1655"/>
              </a:spcBef>
              <a:spcAft>
                <a:spcPts val="0"/>
              </a:spcAft>
              <a:buClr>
                <a:schemeClr val="dk1"/>
              </a:buClr>
              <a:buSzPts val="1800"/>
              <a:buChar char="•"/>
              <a:defRPr/>
            </a:lvl5pPr>
            <a:lvl6pPr marL="2743200" lvl="5" indent="-342900" algn="l">
              <a:lnSpc>
                <a:spcPct val="90000"/>
              </a:lnSpc>
              <a:spcBef>
                <a:spcPts val="1655"/>
              </a:spcBef>
              <a:spcAft>
                <a:spcPts val="0"/>
              </a:spcAft>
              <a:buClr>
                <a:schemeClr val="dk1"/>
              </a:buClr>
              <a:buSzPts val="1800"/>
              <a:buChar char="•"/>
              <a:defRPr/>
            </a:lvl6pPr>
            <a:lvl7pPr marL="3200400" lvl="6" indent="-342900" algn="l">
              <a:lnSpc>
                <a:spcPct val="90000"/>
              </a:lnSpc>
              <a:spcBef>
                <a:spcPts val="1655"/>
              </a:spcBef>
              <a:spcAft>
                <a:spcPts val="0"/>
              </a:spcAft>
              <a:buClr>
                <a:schemeClr val="dk1"/>
              </a:buClr>
              <a:buSzPts val="1800"/>
              <a:buChar char="•"/>
              <a:defRPr/>
            </a:lvl7pPr>
            <a:lvl8pPr marL="3657600" lvl="7" indent="-342900" algn="l">
              <a:lnSpc>
                <a:spcPct val="90000"/>
              </a:lnSpc>
              <a:spcBef>
                <a:spcPts val="1655"/>
              </a:spcBef>
              <a:spcAft>
                <a:spcPts val="0"/>
              </a:spcAft>
              <a:buClr>
                <a:schemeClr val="dk1"/>
              </a:buClr>
              <a:buSzPts val="1800"/>
              <a:buChar char="•"/>
              <a:defRPr/>
            </a:lvl8pPr>
            <a:lvl9pPr marL="4114800" lvl="8" indent="-342900" algn="l">
              <a:lnSpc>
                <a:spcPct val="90000"/>
              </a:lnSpc>
              <a:spcBef>
                <a:spcPts val="1655"/>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15326828" y="10492870"/>
            <a:ext cx="12870910" cy="5142393"/>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3311"/>
              </a:spcBef>
              <a:spcAft>
                <a:spcPts val="0"/>
              </a:spcAft>
              <a:buClr>
                <a:schemeClr val="dk1"/>
              </a:buClr>
              <a:buSzPts val="7946"/>
              <a:buNone/>
              <a:defRPr sz="7946" b="1"/>
            </a:lvl1pPr>
            <a:lvl2pPr marL="914400" lvl="1" indent="-228600" algn="l">
              <a:lnSpc>
                <a:spcPct val="90000"/>
              </a:lnSpc>
              <a:spcBef>
                <a:spcPts val="1655"/>
              </a:spcBef>
              <a:spcAft>
                <a:spcPts val="0"/>
              </a:spcAft>
              <a:buClr>
                <a:schemeClr val="dk1"/>
              </a:buClr>
              <a:buSzPts val="6622"/>
              <a:buNone/>
              <a:defRPr sz="6622" b="1"/>
            </a:lvl2pPr>
            <a:lvl3pPr marL="1371600" lvl="2" indent="-228600" algn="l">
              <a:lnSpc>
                <a:spcPct val="90000"/>
              </a:lnSpc>
              <a:spcBef>
                <a:spcPts val="1655"/>
              </a:spcBef>
              <a:spcAft>
                <a:spcPts val="0"/>
              </a:spcAft>
              <a:buClr>
                <a:schemeClr val="dk1"/>
              </a:buClr>
              <a:buSzPts val="5960"/>
              <a:buNone/>
              <a:defRPr sz="5960" b="1"/>
            </a:lvl3pPr>
            <a:lvl4pPr marL="1828800" lvl="3" indent="-228600" algn="l">
              <a:lnSpc>
                <a:spcPct val="90000"/>
              </a:lnSpc>
              <a:spcBef>
                <a:spcPts val="1655"/>
              </a:spcBef>
              <a:spcAft>
                <a:spcPts val="0"/>
              </a:spcAft>
              <a:buClr>
                <a:schemeClr val="dk1"/>
              </a:buClr>
              <a:buSzPts val="5297"/>
              <a:buNone/>
              <a:defRPr sz="5297" b="1"/>
            </a:lvl4pPr>
            <a:lvl5pPr marL="2286000" lvl="4" indent="-228600" algn="l">
              <a:lnSpc>
                <a:spcPct val="90000"/>
              </a:lnSpc>
              <a:spcBef>
                <a:spcPts val="1655"/>
              </a:spcBef>
              <a:spcAft>
                <a:spcPts val="0"/>
              </a:spcAft>
              <a:buClr>
                <a:schemeClr val="dk1"/>
              </a:buClr>
              <a:buSzPts val="5297"/>
              <a:buNone/>
              <a:defRPr sz="5297" b="1"/>
            </a:lvl5pPr>
            <a:lvl6pPr marL="2743200" lvl="5" indent="-228600" algn="l">
              <a:lnSpc>
                <a:spcPct val="90000"/>
              </a:lnSpc>
              <a:spcBef>
                <a:spcPts val="1655"/>
              </a:spcBef>
              <a:spcAft>
                <a:spcPts val="0"/>
              </a:spcAft>
              <a:buClr>
                <a:schemeClr val="dk1"/>
              </a:buClr>
              <a:buSzPts val="5297"/>
              <a:buNone/>
              <a:defRPr sz="5297" b="1"/>
            </a:lvl6pPr>
            <a:lvl7pPr marL="3200400" lvl="6" indent="-228600" algn="l">
              <a:lnSpc>
                <a:spcPct val="90000"/>
              </a:lnSpc>
              <a:spcBef>
                <a:spcPts val="1655"/>
              </a:spcBef>
              <a:spcAft>
                <a:spcPts val="0"/>
              </a:spcAft>
              <a:buClr>
                <a:schemeClr val="dk1"/>
              </a:buClr>
              <a:buSzPts val="5297"/>
              <a:buNone/>
              <a:defRPr sz="5297" b="1"/>
            </a:lvl7pPr>
            <a:lvl8pPr marL="3657600" lvl="7" indent="-228600" algn="l">
              <a:lnSpc>
                <a:spcPct val="90000"/>
              </a:lnSpc>
              <a:spcBef>
                <a:spcPts val="1655"/>
              </a:spcBef>
              <a:spcAft>
                <a:spcPts val="0"/>
              </a:spcAft>
              <a:buClr>
                <a:schemeClr val="dk1"/>
              </a:buClr>
              <a:buSzPts val="5297"/>
              <a:buNone/>
              <a:defRPr sz="5297" b="1"/>
            </a:lvl8pPr>
            <a:lvl9pPr marL="4114800" lvl="8" indent="-228600" algn="l">
              <a:lnSpc>
                <a:spcPct val="90000"/>
              </a:lnSpc>
              <a:spcBef>
                <a:spcPts val="1655"/>
              </a:spcBef>
              <a:spcAft>
                <a:spcPts val="0"/>
              </a:spcAft>
              <a:buClr>
                <a:schemeClr val="dk1"/>
              </a:buClr>
              <a:buSzPts val="5297"/>
              <a:buNone/>
              <a:defRPr sz="5297" b="1"/>
            </a:lvl9pPr>
          </a:lstStyle>
          <a:p>
            <a:endParaRPr/>
          </a:p>
        </p:txBody>
      </p:sp>
      <p:sp>
        <p:nvSpPr>
          <p:cNvPr id="45" name="Google Shape;45;p6"/>
          <p:cNvSpPr txBox="1">
            <a:spLocks noGrp="1"/>
          </p:cNvSpPr>
          <p:nvPr>
            <p:ph type="body" idx="4"/>
          </p:nvPr>
        </p:nvSpPr>
        <p:spPr>
          <a:xfrm>
            <a:off x="15326828" y="15635264"/>
            <a:ext cx="12870910" cy="22997117"/>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3311"/>
              </a:spcBef>
              <a:spcAft>
                <a:spcPts val="0"/>
              </a:spcAft>
              <a:buClr>
                <a:schemeClr val="dk1"/>
              </a:buClr>
              <a:buSzPts val="1800"/>
              <a:buChar char="•"/>
              <a:defRPr/>
            </a:lvl1pPr>
            <a:lvl2pPr marL="914400" lvl="1" indent="-342900" algn="l">
              <a:lnSpc>
                <a:spcPct val="90000"/>
              </a:lnSpc>
              <a:spcBef>
                <a:spcPts val="1655"/>
              </a:spcBef>
              <a:spcAft>
                <a:spcPts val="0"/>
              </a:spcAft>
              <a:buClr>
                <a:schemeClr val="dk1"/>
              </a:buClr>
              <a:buSzPts val="1800"/>
              <a:buChar char="•"/>
              <a:defRPr/>
            </a:lvl2pPr>
            <a:lvl3pPr marL="1371600" lvl="2" indent="-342900" algn="l">
              <a:lnSpc>
                <a:spcPct val="90000"/>
              </a:lnSpc>
              <a:spcBef>
                <a:spcPts val="1655"/>
              </a:spcBef>
              <a:spcAft>
                <a:spcPts val="0"/>
              </a:spcAft>
              <a:buClr>
                <a:schemeClr val="dk1"/>
              </a:buClr>
              <a:buSzPts val="1800"/>
              <a:buChar char="•"/>
              <a:defRPr/>
            </a:lvl3pPr>
            <a:lvl4pPr marL="1828800" lvl="3" indent="-342900" algn="l">
              <a:lnSpc>
                <a:spcPct val="90000"/>
              </a:lnSpc>
              <a:spcBef>
                <a:spcPts val="1655"/>
              </a:spcBef>
              <a:spcAft>
                <a:spcPts val="0"/>
              </a:spcAft>
              <a:buClr>
                <a:schemeClr val="dk1"/>
              </a:buClr>
              <a:buSzPts val="1800"/>
              <a:buChar char="•"/>
              <a:defRPr/>
            </a:lvl4pPr>
            <a:lvl5pPr marL="2286000" lvl="4" indent="-342900" algn="l">
              <a:lnSpc>
                <a:spcPct val="90000"/>
              </a:lnSpc>
              <a:spcBef>
                <a:spcPts val="1655"/>
              </a:spcBef>
              <a:spcAft>
                <a:spcPts val="0"/>
              </a:spcAft>
              <a:buClr>
                <a:schemeClr val="dk1"/>
              </a:buClr>
              <a:buSzPts val="1800"/>
              <a:buChar char="•"/>
              <a:defRPr/>
            </a:lvl5pPr>
            <a:lvl6pPr marL="2743200" lvl="5" indent="-342900" algn="l">
              <a:lnSpc>
                <a:spcPct val="90000"/>
              </a:lnSpc>
              <a:spcBef>
                <a:spcPts val="1655"/>
              </a:spcBef>
              <a:spcAft>
                <a:spcPts val="0"/>
              </a:spcAft>
              <a:buClr>
                <a:schemeClr val="dk1"/>
              </a:buClr>
              <a:buSzPts val="1800"/>
              <a:buChar char="•"/>
              <a:defRPr/>
            </a:lvl6pPr>
            <a:lvl7pPr marL="3200400" lvl="6" indent="-342900" algn="l">
              <a:lnSpc>
                <a:spcPct val="90000"/>
              </a:lnSpc>
              <a:spcBef>
                <a:spcPts val="1655"/>
              </a:spcBef>
              <a:spcAft>
                <a:spcPts val="0"/>
              </a:spcAft>
              <a:buClr>
                <a:schemeClr val="dk1"/>
              </a:buClr>
              <a:buSzPts val="1800"/>
              <a:buChar char="•"/>
              <a:defRPr/>
            </a:lvl7pPr>
            <a:lvl8pPr marL="3657600" lvl="7" indent="-342900" algn="l">
              <a:lnSpc>
                <a:spcPct val="90000"/>
              </a:lnSpc>
              <a:spcBef>
                <a:spcPts val="1655"/>
              </a:spcBef>
              <a:spcAft>
                <a:spcPts val="0"/>
              </a:spcAft>
              <a:buClr>
                <a:schemeClr val="dk1"/>
              </a:buClr>
              <a:buSzPts val="1800"/>
              <a:buChar char="•"/>
              <a:defRPr/>
            </a:lvl8pPr>
            <a:lvl9pPr marL="4114800" lvl="8" indent="-342900" algn="l">
              <a:lnSpc>
                <a:spcPct val="90000"/>
              </a:lnSpc>
              <a:spcBef>
                <a:spcPts val="1655"/>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2081421" y="39672756"/>
            <a:ext cx="6811923" cy="227890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10028665" y="39672756"/>
            <a:ext cx="10217884" cy="227890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21381869" y="39672756"/>
            <a:ext cx="6811923" cy="22789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Nur Titel"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2081421" y="2278913"/>
            <a:ext cx="26112370" cy="8273416"/>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2081421" y="39672756"/>
            <a:ext cx="6811923" cy="227890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10028665" y="39672756"/>
            <a:ext cx="10217884" cy="227890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21381869" y="39672756"/>
            <a:ext cx="6811923" cy="22789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2081421" y="39672756"/>
            <a:ext cx="6811923" cy="227890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10028665" y="39672756"/>
            <a:ext cx="10217884" cy="227890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21381869" y="39672756"/>
            <a:ext cx="6811923" cy="22789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halt mit Beschriftung"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2085364" y="2853584"/>
            <a:ext cx="9764544" cy="9987545"/>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10595"/>
              <a:buFont typeface="Calibri"/>
              <a:buNone/>
              <a:defRPr sz="10595"/>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12870909" y="6162959"/>
            <a:ext cx="15326828" cy="30418416"/>
          </a:xfrm>
          <a:prstGeom prst="rect">
            <a:avLst/>
          </a:prstGeom>
          <a:noFill/>
          <a:ln>
            <a:noFill/>
          </a:ln>
        </p:spPr>
        <p:txBody>
          <a:bodyPr spcFirstLastPara="1" wrap="square" lIns="91425" tIns="45700" rIns="91425" bIns="45700" anchor="t" anchorCtr="0"/>
          <a:lstStyle>
            <a:lvl1pPr marL="457200" lvl="0" indent="-901382" algn="l">
              <a:lnSpc>
                <a:spcPct val="90000"/>
              </a:lnSpc>
              <a:spcBef>
                <a:spcPts val="3311"/>
              </a:spcBef>
              <a:spcAft>
                <a:spcPts val="0"/>
              </a:spcAft>
              <a:buClr>
                <a:schemeClr val="dk1"/>
              </a:buClr>
              <a:buSzPts val="10595"/>
              <a:buChar char="•"/>
              <a:defRPr sz="10595"/>
            </a:lvl1pPr>
            <a:lvl2pPr marL="914400" lvl="1" indent="-817308" algn="l">
              <a:lnSpc>
                <a:spcPct val="90000"/>
              </a:lnSpc>
              <a:spcBef>
                <a:spcPts val="1655"/>
              </a:spcBef>
              <a:spcAft>
                <a:spcPts val="0"/>
              </a:spcAft>
              <a:buClr>
                <a:schemeClr val="dk1"/>
              </a:buClr>
              <a:buSzPts val="9271"/>
              <a:buChar char="•"/>
              <a:defRPr sz="9271"/>
            </a:lvl2pPr>
            <a:lvl3pPr marL="1371600" lvl="2" indent="-733171" algn="l">
              <a:lnSpc>
                <a:spcPct val="90000"/>
              </a:lnSpc>
              <a:spcBef>
                <a:spcPts val="1655"/>
              </a:spcBef>
              <a:spcAft>
                <a:spcPts val="0"/>
              </a:spcAft>
              <a:buClr>
                <a:schemeClr val="dk1"/>
              </a:buClr>
              <a:buSzPts val="7946"/>
              <a:buChar char="•"/>
              <a:defRPr sz="7946"/>
            </a:lvl3pPr>
            <a:lvl4pPr marL="1828800" lvl="3" indent="-649097" algn="l">
              <a:lnSpc>
                <a:spcPct val="90000"/>
              </a:lnSpc>
              <a:spcBef>
                <a:spcPts val="1655"/>
              </a:spcBef>
              <a:spcAft>
                <a:spcPts val="0"/>
              </a:spcAft>
              <a:buClr>
                <a:schemeClr val="dk1"/>
              </a:buClr>
              <a:buSzPts val="6622"/>
              <a:buChar char="•"/>
              <a:defRPr sz="6622"/>
            </a:lvl4pPr>
            <a:lvl5pPr marL="2286000" lvl="4" indent="-649097" algn="l">
              <a:lnSpc>
                <a:spcPct val="90000"/>
              </a:lnSpc>
              <a:spcBef>
                <a:spcPts val="1655"/>
              </a:spcBef>
              <a:spcAft>
                <a:spcPts val="0"/>
              </a:spcAft>
              <a:buClr>
                <a:schemeClr val="dk1"/>
              </a:buClr>
              <a:buSzPts val="6622"/>
              <a:buChar char="•"/>
              <a:defRPr sz="6622"/>
            </a:lvl5pPr>
            <a:lvl6pPr marL="2743200" lvl="5" indent="-649097" algn="l">
              <a:lnSpc>
                <a:spcPct val="90000"/>
              </a:lnSpc>
              <a:spcBef>
                <a:spcPts val="1655"/>
              </a:spcBef>
              <a:spcAft>
                <a:spcPts val="0"/>
              </a:spcAft>
              <a:buClr>
                <a:schemeClr val="dk1"/>
              </a:buClr>
              <a:buSzPts val="6622"/>
              <a:buChar char="•"/>
              <a:defRPr sz="6622"/>
            </a:lvl6pPr>
            <a:lvl7pPr marL="3200400" lvl="6" indent="-649097" algn="l">
              <a:lnSpc>
                <a:spcPct val="90000"/>
              </a:lnSpc>
              <a:spcBef>
                <a:spcPts val="1655"/>
              </a:spcBef>
              <a:spcAft>
                <a:spcPts val="0"/>
              </a:spcAft>
              <a:buClr>
                <a:schemeClr val="dk1"/>
              </a:buClr>
              <a:buSzPts val="6622"/>
              <a:buChar char="•"/>
              <a:defRPr sz="6622"/>
            </a:lvl7pPr>
            <a:lvl8pPr marL="3657600" lvl="7" indent="-649097" algn="l">
              <a:lnSpc>
                <a:spcPct val="90000"/>
              </a:lnSpc>
              <a:spcBef>
                <a:spcPts val="1655"/>
              </a:spcBef>
              <a:spcAft>
                <a:spcPts val="0"/>
              </a:spcAft>
              <a:buClr>
                <a:schemeClr val="dk1"/>
              </a:buClr>
              <a:buSzPts val="6622"/>
              <a:buChar char="•"/>
              <a:defRPr sz="6622"/>
            </a:lvl8pPr>
            <a:lvl9pPr marL="4114800" lvl="8" indent="-649096" algn="l">
              <a:lnSpc>
                <a:spcPct val="90000"/>
              </a:lnSpc>
              <a:spcBef>
                <a:spcPts val="1655"/>
              </a:spcBef>
              <a:spcAft>
                <a:spcPts val="0"/>
              </a:spcAft>
              <a:buClr>
                <a:schemeClr val="dk1"/>
              </a:buClr>
              <a:buSzPts val="6622"/>
              <a:buChar char="•"/>
              <a:defRPr sz="6622"/>
            </a:lvl9pPr>
          </a:lstStyle>
          <a:p>
            <a:endParaRPr/>
          </a:p>
        </p:txBody>
      </p:sp>
      <p:sp>
        <p:nvSpPr>
          <p:cNvPr id="61" name="Google Shape;61;p9"/>
          <p:cNvSpPr txBox="1">
            <a:spLocks noGrp="1"/>
          </p:cNvSpPr>
          <p:nvPr>
            <p:ph type="body" idx="2"/>
          </p:nvPr>
        </p:nvSpPr>
        <p:spPr>
          <a:xfrm>
            <a:off x="2085364" y="12841129"/>
            <a:ext cx="9764544" cy="23789781"/>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3311"/>
              </a:spcBef>
              <a:spcAft>
                <a:spcPts val="0"/>
              </a:spcAft>
              <a:buClr>
                <a:schemeClr val="dk1"/>
              </a:buClr>
              <a:buSzPts val="5297"/>
              <a:buNone/>
              <a:defRPr sz="5297"/>
            </a:lvl1pPr>
            <a:lvl2pPr marL="914400" lvl="1" indent="-228600" algn="l">
              <a:lnSpc>
                <a:spcPct val="90000"/>
              </a:lnSpc>
              <a:spcBef>
                <a:spcPts val="1655"/>
              </a:spcBef>
              <a:spcAft>
                <a:spcPts val="0"/>
              </a:spcAft>
              <a:buClr>
                <a:schemeClr val="dk1"/>
              </a:buClr>
              <a:buSzPts val="4635"/>
              <a:buNone/>
              <a:defRPr sz="4635"/>
            </a:lvl2pPr>
            <a:lvl3pPr marL="1371600" lvl="2" indent="-228600" algn="l">
              <a:lnSpc>
                <a:spcPct val="90000"/>
              </a:lnSpc>
              <a:spcBef>
                <a:spcPts val="1655"/>
              </a:spcBef>
              <a:spcAft>
                <a:spcPts val="0"/>
              </a:spcAft>
              <a:buClr>
                <a:schemeClr val="dk1"/>
              </a:buClr>
              <a:buSzPts val="3973"/>
              <a:buNone/>
              <a:defRPr sz="3973"/>
            </a:lvl3pPr>
            <a:lvl4pPr marL="1828800" lvl="3" indent="-228600" algn="l">
              <a:lnSpc>
                <a:spcPct val="90000"/>
              </a:lnSpc>
              <a:spcBef>
                <a:spcPts val="1655"/>
              </a:spcBef>
              <a:spcAft>
                <a:spcPts val="0"/>
              </a:spcAft>
              <a:buClr>
                <a:schemeClr val="dk1"/>
              </a:buClr>
              <a:buSzPts val="3311"/>
              <a:buNone/>
              <a:defRPr sz="3311"/>
            </a:lvl4pPr>
            <a:lvl5pPr marL="2286000" lvl="4" indent="-228600" algn="l">
              <a:lnSpc>
                <a:spcPct val="90000"/>
              </a:lnSpc>
              <a:spcBef>
                <a:spcPts val="1655"/>
              </a:spcBef>
              <a:spcAft>
                <a:spcPts val="0"/>
              </a:spcAft>
              <a:buClr>
                <a:schemeClr val="dk1"/>
              </a:buClr>
              <a:buSzPts val="3311"/>
              <a:buNone/>
              <a:defRPr sz="3311"/>
            </a:lvl5pPr>
            <a:lvl6pPr marL="2743200" lvl="5" indent="-228600" algn="l">
              <a:lnSpc>
                <a:spcPct val="90000"/>
              </a:lnSpc>
              <a:spcBef>
                <a:spcPts val="1655"/>
              </a:spcBef>
              <a:spcAft>
                <a:spcPts val="0"/>
              </a:spcAft>
              <a:buClr>
                <a:schemeClr val="dk1"/>
              </a:buClr>
              <a:buSzPts val="3311"/>
              <a:buNone/>
              <a:defRPr sz="3311"/>
            </a:lvl6pPr>
            <a:lvl7pPr marL="3200400" lvl="6" indent="-228600" algn="l">
              <a:lnSpc>
                <a:spcPct val="90000"/>
              </a:lnSpc>
              <a:spcBef>
                <a:spcPts val="1655"/>
              </a:spcBef>
              <a:spcAft>
                <a:spcPts val="0"/>
              </a:spcAft>
              <a:buClr>
                <a:schemeClr val="dk1"/>
              </a:buClr>
              <a:buSzPts val="3311"/>
              <a:buNone/>
              <a:defRPr sz="3311"/>
            </a:lvl7pPr>
            <a:lvl8pPr marL="3657600" lvl="7" indent="-228600" algn="l">
              <a:lnSpc>
                <a:spcPct val="90000"/>
              </a:lnSpc>
              <a:spcBef>
                <a:spcPts val="1655"/>
              </a:spcBef>
              <a:spcAft>
                <a:spcPts val="0"/>
              </a:spcAft>
              <a:buClr>
                <a:schemeClr val="dk1"/>
              </a:buClr>
              <a:buSzPts val="3311"/>
              <a:buNone/>
              <a:defRPr sz="3311"/>
            </a:lvl8pPr>
            <a:lvl9pPr marL="4114800" lvl="8" indent="-228600" algn="l">
              <a:lnSpc>
                <a:spcPct val="90000"/>
              </a:lnSpc>
              <a:spcBef>
                <a:spcPts val="1655"/>
              </a:spcBef>
              <a:spcAft>
                <a:spcPts val="0"/>
              </a:spcAft>
              <a:buClr>
                <a:schemeClr val="dk1"/>
              </a:buClr>
              <a:buSzPts val="3311"/>
              <a:buNone/>
              <a:defRPr sz="3311"/>
            </a:lvl9pPr>
          </a:lstStyle>
          <a:p>
            <a:endParaRPr/>
          </a:p>
        </p:txBody>
      </p:sp>
      <p:sp>
        <p:nvSpPr>
          <p:cNvPr id="62" name="Google Shape;62;p9"/>
          <p:cNvSpPr txBox="1">
            <a:spLocks noGrp="1"/>
          </p:cNvSpPr>
          <p:nvPr>
            <p:ph type="dt" idx="10"/>
          </p:nvPr>
        </p:nvSpPr>
        <p:spPr>
          <a:xfrm>
            <a:off x="2081421" y="39672756"/>
            <a:ext cx="6811923" cy="227890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10028665" y="39672756"/>
            <a:ext cx="10217884" cy="227890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21381869" y="39672756"/>
            <a:ext cx="6811923" cy="22789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ld mit Beschriftung"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2085364" y="2853584"/>
            <a:ext cx="9764544" cy="9987545"/>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10595"/>
              <a:buFont typeface="Calibri"/>
              <a:buNone/>
              <a:defRPr sz="10595"/>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12870909" y="6162959"/>
            <a:ext cx="15326828" cy="30418416"/>
          </a:xfrm>
          <a:prstGeom prst="rect">
            <a:avLst/>
          </a:prstGeom>
          <a:noFill/>
          <a:ln>
            <a:noFill/>
          </a:ln>
        </p:spPr>
        <p:txBody>
          <a:bodyPr spcFirstLastPara="1" wrap="square" lIns="91425" tIns="45700" rIns="91425" bIns="45700" anchor="t" anchorCtr="0"/>
          <a:lstStyle>
            <a:lvl1pPr marR="0" lvl="0" algn="l" rtl="0">
              <a:lnSpc>
                <a:spcPct val="90000"/>
              </a:lnSpc>
              <a:spcBef>
                <a:spcPts val="3311"/>
              </a:spcBef>
              <a:spcAft>
                <a:spcPts val="0"/>
              </a:spcAft>
              <a:buClr>
                <a:schemeClr val="dk1"/>
              </a:buClr>
              <a:buSzPts val="10595"/>
              <a:buFont typeface="Arial"/>
              <a:buNone/>
              <a:defRPr sz="10595" b="0" i="0" u="none" strike="noStrike" cap="none">
                <a:solidFill>
                  <a:schemeClr val="dk1"/>
                </a:solidFill>
                <a:latin typeface="Calibri"/>
                <a:ea typeface="Calibri"/>
                <a:cs typeface="Calibri"/>
                <a:sym typeface="Calibri"/>
              </a:defRPr>
            </a:lvl1pPr>
            <a:lvl2pPr marR="0" lvl="1" algn="l" rtl="0">
              <a:lnSpc>
                <a:spcPct val="90000"/>
              </a:lnSpc>
              <a:spcBef>
                <a:spcPts val="1655"/>
              </a:spcBef>
              <a:spcAft>
                <a:spcPts val="0"/>
              </a:spcAft>
              <a:buClr>
                <a:schemeClr val="dk1"/>
              </a:buClr>
              <a:buSzPts val="9271"/>
              <a:buFont typeface="Arial"/>
              <a:buNone/>
              <a:defRPr sz="9271" b="0" i="0" u="none" strike="noStrike" cap="none">
                <a:solidFill>
                  <a:schemeClr val="dk1"/>
                </a:solidFill>
                <a:latin typeface="Calibri"/>
                <a:ea typeface="Calibri"/>
                <a:cs typeface="Calibri"/>
                <a:sym typeface="Calibri"/>
              </a:defRPr>
            </a:lvl2pPr>
            <a:lvl3pPr marR="0" lvl="2" algn="l" rtl="0">
              <a:lnSpc>
                <a:spcPct val="90000"/>
              </a:lnSpc>
              <a:spcBef>
                <a:spcPts val="1655"/>
              </a:spcBef>
              <a:spcAft>
                <a:spcPts val="0"/>
              </a:spcAft>
              <a:buClr>
                <a:schemeClr val="dk1"/>
              </a:buClr>
              <a:buSzPts val="7946"/>
              <a:buFont typeface="Arial"/>
              <a:buNone/>
              <a:defRPr sz="7946" b="0" i="0" u="none" strike="noStrike" cap="none">
                <a:solidFill>
                  <a:schemeClr val="dk1"/>
                </a:solidFill>
                <a:latin typeface="Calibri"/>
                <a:ea typeface="Calibri"/>
                <a:cs typeface="Calibri"/>
                <a:sym typeface="Calibri"/>
              </a:defRPr>
            </a:lvl3pPr>
            <a:lvl4pPr marR="0" lvl="3" algn="l" rtl="0">
              <a:lnSpc>
                <a:spcPct val="90000"/>
              </a:lnSpc>
              <a:spcBef>
                <a:spcPts val="1655"/>
              </a:spcBef>
              <a:spcAft>
                <a:spcPts val="0"/>
              </a:spcAft>
              <a:buClr>
                <a:schemeClr val="dk1"/>
              </a:buClr>
              <a:buSzPts val="6622"/>
              <a:buFont typeface="Arial"/>
              <a:buNone/>
              <a:defRPr sz="6622" b="0" i="0" u="none" strike="noStrike" cap="none">
                <a:solidFill>
                  <a:schemeClr val="dk1"/>
                </a:solidFill>
                <a:latin typeface="Calibri"/>
                <a:ea typeface="Calibri"/>
                <a:cs typeface="Calibri"/>
                <a:sym typeface="Calibri"/>
              </a:defRPr>
            </a:lvl4pPr>
            <a:lvl5pPr marR="0" lvl="4" algn="l" rtl="0">
              <a:lnSpc>
                <a:spcPct val="90000"/>
              </a:lnSpc>
              <a:spcBef>
                <a:spcPts val="1655"/>
              </a:spcBef>
              <a:spcAft>
                <a:spcPts val="0"/>
              </a:spcAft>
              <a:buClr>
                <a:schemeClr val="dk1"/>
              </a:buClr>
              <a:buSzPts val="6622"/>
              <a:buFont typeface="Arial"/>
              <a:buNone/>
              <a:defRPr sz="6622" b="0" i="0" u="none" strike="noStrike" cap="none">
                <a:solidFill>
                  <a:schemeClr val="dk1"/>
                </a:solidFill>
                <a:latin typeface="Calibri"/>
                <a:ea typeface="Calibri"/>
                <a:cs typeface="Calibri"/>
                <a:sym typeface="Calibri"/>
              </a:defRPr>
            </a:lvl5pPr>
            <a:lvl6pPr marR="0" lvl="5" algn="l" rtl="0">
              <a:lnSpc>
                <a:spcPct val="90000"/>
              </a:lnSpc>
              <a:spcBef>
                <a:spcPts val="1655"/>
              </a:spcBef>
              <a:spcAft>
                <a:spcPts val="0"/>
              </a:spcAft>
              <a:buClr>
                <a:schemeClr val="dk1"/>
              </a:buClr>
              <a:buSzPts val="6622"/>
              <a:buFont typeface="Arial"/>
              <a:buNone/>
              <a:defRPr sz="6622" b="0" i="0" u="none" strike="noStrike" cap="none">
                <a:solidFill>
                  <a:schemeClr val="dk1"/>
                </a:solidFill>
                <a:latin typeface="Calibri"/>
                <a:ea typeface="Calibri"/>
                <a:cs typeface="Calibri"/>
                <a:sym typeface="Calibri"/>
              </a:defRPr>
            </a:lvl6pPr>
            <a:lvl7pPr marR="0" lvl="6" algn="l" rtl="0">
              <a:lnSpc>
                <a:spcPct val="90000"/>
              </a:lnSpc>
              <a:spcBef>
                <a:spcPts val="1655"/>
              </a:spcBef>
              <a:spcAft>
                <a:spcPts val="0"/>
              </a:spcAft>
              <a:buClr>
                <a:schemeClr val="dk1"/>
              </a:buClr>
              <a:buSzPts val="6622"/>
              <a:buFont typeface="Arial"/>
              <a:buNone/>
              <a:defRPr sz="6622" b="0" i="0" u="none" strike="noStrike" cap="none">
                <a:solidFill>
                  <a:schemeClr val="dk1"/>
                </a:solidFill>
                <a:latin typeface="Calibri"/>
                <a:ea typeface="Calibri"/>
                <a:cs typeface="Calibri"/>
                <a:sym typeface="Calibri"/>
              </a:defRPr>
            </a:lvl7pPr>
            <a:lvl8pPr marR="0" lvl="7" algn="l" rtl="0">
              <a:lnSpc>
                <a:spcPct val="90000"/>
              </a:lnSpc>
              <a:spcBef>
                <a:spcPts val="1655"/>
              </a:spcBef>
              <a:spcAft>
                <a:spcPts val="0"/>
              </a:spcAft>
              <a:buClr>
                <a:schemeClr val="dk1"/>
              </a:buClr>
              <a:buSzPts val="6622"/>
              <a:buFont typeface="Arial"/>
              <a:buNone/>
              <a:defRPr sz="6622" b="0" i="0" u="none" strike="noStrike" cap="none">
                <a:solidFill>
                  <a:schemeClr val="dk1"/>
                </a:solidFill>
                <a:latin typeface="Calibri"/>
                <a:ea typeface="Calibri"/>
                <a:cs typeface="Calibri"/>
                <a:sym typeface="Calibri"/>
              </a:defRPr>
            </a:lvl8pPr>
            <a:lvl9pPr marR="0" lvl="8" algn="l" rtl="0">
              <a:lnSpc>
                <a:spcPct val="90000"/>
              </a:lnSpc>
              <a:spcBef>
                <a:spcPts val="1655"/>
              </a:spcBef>
              <a:spcAft>
                <a:spcPts val="0"/>
              </a:spcAft>
              <a:buClr>
                <a:schemeClr val="dk1"/>
              </a:buClr>
              <a:buSzPts val="6622"/>
              <a:buFont typeface="Arial"/>
              <a:buNone/>
              <a:defRPr sz="6622"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2085364" y="12841129"/>
            <a:ext cx="9764544" cy="23789781"/>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3311"/>
              </a:spcBef>
              <a:spcAft>
                <a:spcPts val="0"/>
              </a:spcAft>
              <a:buClr>
                <a:schemeClr val="dk1"/>
              </a:buClr>
              <a:buSzPts val="5297"/>
              <a:buNone/>
              <a:defRPr sz="5297"/>
            </a:lvl1pPr>
            <a:lvl2pPr marL="914400" lvl="1" indent="-228600" algn="l">
              <a:lnSpc>
                <a:spcPct val="90000"/>
              </a:lnSpc>
              <a:spcBef>
                <a:spcPts val="1655"/>
              </a:spcBef>
              <a:spcAft>
                <a:spcPts val="0"/>
              </a:spcAft>
              <a:buClr>
                <a:schemeClr val="dk1"/>
              </a:buClr>
              <a:buSzPts val="4635"/>
              <a:buNone/>
              <a:defRPr sz="4635"/>
            </a:lvl2pPr>
            <a:lvl3pPr marL="1371600" lvl="2" indent="-228600" algn="l">
              <a:lnSpc>
                <a:spcPct val="90000"/>
              </a:lnSpc>
              <a:spcBef>
                <a:spcPts val="1655"/>
              </a:spcBef>
              <a:spcAft>
                <a:spcPts val="0"/>
              </a:spcAft>
              <a:buClr>
                <a:schemeClr val="dk1"/>
              </a:buClr>
              <a:buSzPts val="3973"/>
              <a:buNone/>
              <a:defRPr sz="3973"/>
            </a:lvl3pPr>
            <a:lvl4pPr marL="1828800" lvl="3" indent="-228600" algn="l">
              <a:lnSpc>
                <a:spcPct val="90000"/>
              </a:lnSpc>
              <a:spcBef>
                <a:spcPts val="1655"/>
              </a:spcBef>
              <a:spcAft>
                <a:spcPts val="0"/>
              </a:spcAft>
              <a:buClr>
                <a:schemeClr val="dk1"/>
              </a:buClr>
              <a:buSzPts val="3311"/>
              <a:buNone/>
              <a:defRPr sz="3311"/>
            </a:lvl4pPr>
            <a:lvl5pPr marL="2286000" lvl="4" indent="-228600" algn="l">
              <a:lnSpc>
                <a:spcPct val="90000"/>
              </a:lnSpc>
              <a:spcBef>
                <a:spcPts val="1655"/>
              </a:spcBef>
              <a:spcAft>
                <a:spcPts val="0"/>
              </a:spcAft>
              <a:buClr>
                <a:schemeClr val="dk1"/>
              </a:buClr>
              <a:buSzPts val="3311"/>
              <a:buNone/>
              <a:defRPr sz="3311"/>
            </a:lvl5pPr>
            <a:lvl6pPr marL="2743200" lvl="5" indent="-228600" algn="l">
              <a:lnSpc>
                <a:spcPct val="90000"/>
              </a:lnSpc>
              <a:spcBef>
                <a:spcPts val="1655"/>
              </a:spcBef>
              <a:spcAft>
                <a:spcPts val="0"/>
              </a:spcAft>
              <a:buClr>
                <a:schemeClr val="dk1"/>
              </a:buClr>
              <a:buSzPts val="3311"/>
              <a:buNone/>
              <a:defRPr sz="3311"/>
            </a:lvl6pPr>
            <a:lvl7pPr marL="3200400" lvl="6" indent="-228600" algn="l">
              <a:lnSpc>
                <a:spcPct val="90000"/>
              </a:lnSpc>
              <a:spcBef>
                <a:spcPts val="1655"/>
              </a:spcBef>
              <a:spcAft>
                <a:spcPts val="0"/>
              </a:spcAft>
              <a:buClr>
                <a:schemeClr val="dk1"/>
              </a:buClr>
              <a:buSzPts val="3311"/>
              <a:buNone/>
              <a:defRPr sz="3311"/>
            </a:lvl7pPr>
            <a:lvl8pPr marL="3657600" lvl="7" indent="-228600" algn="l">
              <a:lnSpc>
                <a:spcPct val="90000"/>
              </a:lnSpc>
              <a:spcBef>
                <a:spcPts val="1655"/>
              </a:spcBef>
              <a:spcAft>
                <a:spcPts val="0"/>
              </a:spcAft>
              <a:buClr>
                <a:schemeClr val="dk1"/>
              </a:buClr>
              <a:buSzPts val="3311"/>
              <a:buNone/>
              <a:defRPr sz="3311"/>
            </a:lvl8pPr>
            <a:lvl9pPr marL="4114800" lvl="8" indent="-228600" algn="l">
              <a:lnSpc>
                <a:spcPct val="90000"/>
              </a:lnSpc>
              <a:spcBef>
                <a:spcPts val="1655"/>
              </a:spcBef>
              <a:spcAft>
                <a:spcPts val="0"/>
              </a:spcAft>
              <a:buClr>
                <a:schemeClr val="dk1"/>
              </a:buClr>
              <a:buSzPts val="3311"/>
              <a:buNone/>
              <a:defRPr sz="3311"/>
            </a:lvl9pPr>
          </a:lstStyle>
          <a:p>
            <a:endParaRPr/>
          </a:p>
        </p:txBody>
      </p:sp>
      <p:sp>
        <p:nvSpPr>
          <p:cNvPr id="69" name="Google Shape;69;p10"/>
          <p:cNvSpPr txBox="1">
            <a:spLocks noGrp="1"/>
          </p:cNvSpPr>
          <p:nvPr>
            <p:ph type="dt" idx="10"/>
          </p:nvPr>
        </p:nvSpPr>
        <p:spPr>
          <a:xfrm>
            <a:off x="2081421" y="39672756"/>
            <a:ext cx="6811923" cy="227890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10028665" y="39672756"/>
            <a:ext cx="10217884" cy="227890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21381869" y="39672756"/>
            <a:ext cx="6811923" cy="22789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el und vertikaler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2081421" y="2278913"/>
            <a:ext cx="26112370" cy="8273416"/>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1558308" y="11917633"/>
            <a:ext cx="27158595" cy="2611237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3311"/>
              </a:spcBef>
              <a:spcAft>
                <a:spcPts val="0"/>
              </a:spcAft>
              <a:buClr>
                <a:schemeClr val="dk1"/>
              </a:buClr>
              <a:buSzPts val="1800"/>
              <a:buChar char="•"/>
              <a:defRPr/>
            </a:lvl1pPr>
            <a:lvl2pPr marL="914400" lvl="1" indent="-342900" algn="l">
              <a:lnSpc>
                <a:spcPct val="90000"/>
              </a:lnSpc>
              <a:spcBef>
                <a:spcPts val="1655"/>
              </a:spcBef>
              <a:spcAft>
                <a:spcPts val="0"/>
              </a:spcAft>
              <a:buClr>
                <a:schemeClr val="dk1"/>
              </a:buClr>
              <a:buSzPts val="1800"/>
              <a:buChar char="•"/>
              <a:defRPr/>
            </a:lvl2pPr>
            <a:lvl3pPr marL="1371600" lvl="2" indent="-342900" algn="l">
              <a:lnSpc>
                <a:spcPct val="90000"/>
              </a:lnSpc>
              <a:spcBef>
                <a:spcPts val="1655"/>
              </a:spcBef>
              <a:spcAft>
                <a:spcPts val="0"/>
              </a:spcAft>
              <a:buClr>
                <a:schemeClr val="dk1"/>
              </a:buClr>
              <a:buSzPts val="1800"/>
              <a:buChar char="•"/>
              <a:defRPr/>
            </a:lvl3pPr>
            <a:lvl4pPr marL="1828800" lvl="3" indent="-342900" algn="l">
              <a:lnSpc>
                <a:spcPct val="90000"/>
              </a:lnSpc>
              <a:spcBef>
                <a:spcPts val="1655"/>
              </a:spcBef>
              <a:spcAft>
                <a:spcPts val="0"/>
              </a:spcAft>
              <a:buClr>
                <a:schemeClr val="dk1"/>
              </a:buClr>
              <a:buSzPts val="1800"/>
              <a:buChar char="•"/>
              <a:defRPr/>
            </a:lvl4pPr>
            <a:lvl5pPr marL="2286000" lvl="4" indent="-342900" algn="l">
              <a:lnSpc>
                <a:spcPct val="90000"/>
              </a:lnSpc>
              <a:spcBef>
                <a:spcPts val="1655"/>
              </a:spcBef>
              <a:spcAft>
                <a:spcPts val="0"/>
              </a:spcAft>
              <a:buClr>
                <a:schemeClr val="dk1"/>
              </a:buClr>
              <a:buSzPts val="1800"/>
              <a:buChar char="•"/>
              <a:defRPr/>
            </a:lvl5pPr>
            <a:lvl6pPr marL="2743200" lvl="5" indent="-342900" algn="l">
              <a:lnSpc>
                <a:spcPct val="90000"/>
              </a:lnSpc>
              <a:spcBef>
                <a:spcPts val="1655"/>
              </a:spcBef>
              <a:spcAft>
                <a:spcPts val="0"/>
              </a:spcAft>
              <a:buClr>
                <a:schemeClr val="dk1"/>
              </a:buClr>
              <a:buSzPts val="1800"/>
              <a:buChar char="•"/>
              <a:defRPr/>
            </a:lvl6pPr>
            <a:lvl7pPr marL="3200400" lvl="6" indent="-342900" algn="l">
              <a:lnSpc>
                <a:spcPct val="90000"/>
              </a:lnSpc>
              <a:spcBef>
                <a:spcPts val="1655"/>
              </a:spcBef>
              <a:spcAft>
                <a:spcPts val="0"/>
              </a:spcAft>
              <a:buClr>
                <a:schemeClr val="dk1"/>
              </a:buClr>
              <a:buSzPts val="1800"/>
              <a:buChar char="•"/>
              <a:defRPr/>
            </a:lvl7pPr>
            <a:lvl8pPr marL="3657600" lvl="7" indent="-342900" algn="l">
              <a:lnSpc>
                <a:spcPct val="90000"/>
              </a:lnSpc>
              <a:spcBef>
                <a:spcPts val="1655"/>
              </a:spcBef>
              <a:spcAft>
                <a:spcPts val="0"/>
              </a:spcAft>
              <a:buClr>
                <a:schemeClr val="dk1"/>
              </a:buClr>
              <a:buSzPts val="1800"/>
              <a:buChar char="•"/>
              <a:defRPr/>
            </a:lvl8pPr>
            <a:lvl9pPr marL="4114800" lvl="8" indent="-342900" algn="l">
              <a:lnSpc>
                <a:spcPct val="90000"/>
              </a:lnSpc>
              <a:spcBef>
                <a:spcPts val="1655"/>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2081421" y="39672756"/>
            <a:ext cx="6811923" cy="227890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10028665" y="39672756"/>
            <a:ext cx="10217884" cy="227890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21381869" y="39672756"/>
            <a:ext cx="6811923" cy="22789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2081421" y="2278913"/>
            <a:ext cx="26112370" cy="82734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14568"/>
              <a:buFont typeface="Calibri"/>
              <a:buNone/>
              <a:defRPr sz="14567"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2081421" y="11394520"/>
            <a:ext cx="26112370" cy="27158595"/>
          </a:xfrm>
          <a:prstGeom prst="rect">
            <a:avLst/>
          </a:prstGeom>
          <a:noFill/>
          <a:ln>
            <a:noFill/>
          </a:ln>
        </p:spPr>
        <p:txBody>
          <a:bodyPr spcFirstLastPara="1" wrap="square" lIns="91425" tIns="45700" rIns="91425" bIns="45700" anchor="t" anchorCtr="0"/>
          <a:lstStyle>
            <a:lvl1pPr marL="457200" marR="0" lvl="0" indent="-817308" algn="l" rtl="0">
              <a:lnSpc>
                <a:spcPct val="90000"/>
              </a:lnSpc>
              <a:spcBef>
                <a:spcPts val="3311"/>
              </a:spcBef>
              <a:spcAft>
                <a:spcPts val="0"/>
              </a:spcAft>
              <a:buClr>
                <a:schemeClr val="dk1"/>
              </a:buClr>
              <a:buSzPts val="9271"/>
              <a:buFont typeface="Arial"/>
              <a:buChar char="•"/>
              <a:defRPr sz="9271" b="0" i="0" u="none" strike="noStrike" cap="none">
                <a:solidFill>
                  <a:schemeClr val="dk1"/>
                </a:solidFill>
                <a:latin typeface="Calibri"/>
                <a:ea typeface="Calibri"/>
                <a:cs typeface="Calibri"/>
                <a:sym typeface="Calibri"/>
              </a:defRPr>
            </a:lvl1pPr>
            <a:lvl2pPr marL="914400" marR="0" lvl="1" indent="-733171" algn="l" rtl="0">
              <a:lnSpc>
                <a:spcPct val="90000"/>
              </a:lnSpc>
              <a:spcBef>
                <a:spcPts val="1655"/>
              </a:spcBef>
              <a:spcAft>
                <a:spcPts val="0"/>
              </a:spcAft>
              <a:buClr>
                <a:schemeClr val="dk1"/>
              </a:buClr>
              <a:buSzPts val="7946"/>
              <a:buFont typeface="Arial"/>
              <a:buChar char="•"/>
              <a:defRPr sz="7946" b="0" i="0" u="none" strike="noStrike" cap="none">
                <a:solidFill>
                  <a:schemeClr val="dk1"/>
                </a:solidFill>
                <a:latin typeface="Calibri"/>
                <a:ea typeface="Calibri"/>
                <a:cs typeface="Calibri"/>
                <a:sym typeface="Calibri"/>
              </a:defRPr>
            </a:lvl2pPr>
            <a:lvl3pPr marL="1371600" marR="0" lvl="2" indent="-649097" algn="l" rtl="0">
              <a:lnSpc>
                <a:spcPct val="90000"/>
              </a:lnSpc>
              <a:spcBef>
                <a:spcPts val="1655"/>
              </a:spcBef>
              <a:spcAft>
                <a:spcPts val="0"/>
              </a:spcAft>
              <a:buClr>
                <a:schemeClr val="dk1"/>
              </a:buClr>
              <a:buSzPts val="6622"/>
              <a:buFont typeface="Arial"/>
              <a:buChar char="•"/>
              <a:defRPr sz="6622" b="0" i="0" u="none" strike="noStrike" cap="none">
                <a:solidFill>
                  <a:schemeClr val="dk1"/>
                </a:solidFill>
                <a:latin typeface="Calibri"/>
                <a:ea typeface="Calibri"/>
                <a:cs typeface="Calibri"/>
                <a:sym typeface="Calibri"/>
              </a:defRPr>
            </a:lvl3pPr>
            <a:lvl4pPr marL="1828800" marR="0" lvl="3" indent="-607060" algn="l" rtl="0">
              <a:lnSpc>
                <a:spcPct val="90000"/>
              </a:lnSpc>
              <a:spcBef>
                <a:spcPts val="1655"/>
              </a:spcBef>
              <a:spcAft>
                <a:spcPts val="0"/>
              </a:spcAft>
              <a:buClr>
                <a:schemeClr val="dk1"/>
              </a:buClr>
              <a:buSzPts val="5960"/>
              <a:buFont typeface="Arial"/>
              <a:buChar char="•"/>
              <a:defRPr sz="5960" b="0" i="0" u="none" strike="noStrike" cap="none">
                <a:solidFill>
                  <a:schemeClr val="dk1"/>
                </a:solidFill>
                <a:latin typeface="Calibri"/>
                <a:ea typeface="Calibri"/>
                <a:cs typeface="Calibri"/>
                <a:sym typeface="Calibri"/>
              </a:defRPr>
            </a:lvl4pPr>
            <a:lvl5pPr marL="2286000" marR="0" lvl="4" indent="-607060" algn="l" rtl="0">
              <a:lnSpc>
                <a:spcPct val="90000"/>
              </a:lnSpc>
              <a:spcBef>
                <a:spcPts val="1655"/>
              </a:spcBef>
              <a:spcAft>
                <a:spcPts val="0"/>
              </a:spcAft>
              <a:buClr>
                <a:schemeClr val="dk1"/>
              </a:buClr>
              <a:buSzPts val="5960"/>
              <a:buFont typeface="Arial"/>
              <a:buChar char="•"/>
              <a:defRPr sz="5960" b="0" i="0" u="none" strike="noStrike" cap="none">
                <a:solidFill>
                  <a:schemeClr val="dk1"/>
                </a:solidFill>
                <a:latin typeface="Calibri"/>
                <a:ea typeface="Calibri"/>
                <a:cs typeface="Calibri"/>
                <a:sym typeface="Calibri"/>
              </a:defRPr>
            </a:lvl5pPr>
            <a:lvl6pPr marL="2743200" marR="0" lvl="5" indent="-607060" algn="l" rtl="0">
              <a:lnSpc>
                <a:spcPct val="90000"/>
              </a:lnSpc>
              <a:spcBef>
                <a:spcPts val="1655"/>
              </a:spcBef>
              <a:spcAft>
                <a:spcPts val="0"/>
              </a:spcAft>
              <a:buClr>
                <a:schemeClr val="dk1"/>
              </a:buClr>
              <a:buSzPts val="5960"/>
              <a:buFont typeface="Arial"/>
              <a:buChar char="•"/>
              <a:defRPr sz="5960" b="0" i="0" u="none" strike="noStrike" cap="none">
                <a:solidFill>
                  <a:schemeClr val="dk1"/>
                </a:solidFill>
                <a:latin typeface="Calibri"/>
                <a:ea typeface="Calibri"/>
                <a:cs typeface="Calibri"/>
                <a:sym typeface="Calibri"/>
              </a:defRPr>
            </a:lvl6pPr>
            <a:lvl7pPr marL="3200400" marR="0" lvl="6" indent="-607060" algn="l" rtl="0">
              <a:lnSpc>
                <a:spcPct val="90000"/>
              </a:lnSpc>
              <a:spcBef>
                <a:spcPts val="1655"/>
              </a:spcBef>
              <a:spcAft>
                <a:spcPts val="0"/>
              </a:spcAft>
              <a:buClr>
                <a:schemeClr val="dk1"/>
              </a:buClr>
              <a:buSzPts val="5960"/>
              <a:buFont typeface="Arial"/>
              <a:buChar char="•"/>
              <a:defRPr sz="5960" b="0" i="0" u="none" strike="noStrike" cap="none">
                <a:solidFill>
                  <a:schemeClr val="dk1"/>
                </a:solidFill>
                <a:latin typeface="Calibri"/>
                <a:ea typeface="Calibri"/>
                <a:cs typeface="Calibri"/>
                <a:sym typeface="Calibri"/>
              </a:defRPr>
            </a:lvl7pPr>
            <a:lvl8pPr marL="3657600" marR="0" lvl="7" indent="-607060" algn="l" rtl="0">
              <a:lnSpc>
                <a:spcPct val="90000"/>
              </a:lnSpc>
              <a:spcBef>
                <a:spcPts val="1655"/>
              </a:spcBef>
              <a:spcAft>
                <a:spcPts val="0"/>
              </a:spcAft>
              <a:buClr>
                <a:schemeClr val="dk1"/>
              </a:buClr>
              <a:buSzPts val="5960"/>
              <a:buFont typeface="Arial"/>
              <a:buChar char="•"/>
              <a:defRPr sz="5960" b="0" i="0" u="none" strike="noStrike" cap="none">
                <a:solidFill>
                  <a:schemeClr val="dk1"/>
                </a:solidFill>
                <a:latin typeface="Calibri"/>
                <a:ea typeface="Calibri"/>
                <a:cs typeface="Calibri"/>
                <a:sym typeface="Calibri"/>
              </a:defRPr>
            </a:lvl8pPr>
            <a:lvl9pPr marL="4114800" marR="0" lvl="8" indent="-607059" algn="l" rtl="0">
              <a:lnSpc>
                <a:spcPct val="90000"/>
              </a:lnSpc>
              <a:spcBef>
                <a:spcPts val="1655"/>
              </a:spcBef>
              <a:spcAft>
                <a:spcPts val="0"/>
              </a:spcAft>
              <a:buClr>
                <a:schemeClr val="dk1"/>
              </a:buClr>
              <a:buSzPts val="5960"/>
              <a:buFont typeface="Arial"/>
              <a:buChar char="•"/>
              <a:defRPr sz="596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2081421" y="39672756"/>
            <a:ext cx="6811923" cy="227890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3973"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10028665" y="39672756"/>
            <a:ext cx="10217884" cy="227890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3973"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6905"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21381869" y="39672756"/>
            <a:ext cx="6811923" cy="227890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3973" b="0" i="0" u="none" strike="noStrike" cap="none">
                <a:solidFill>
                  <a:srgbClr val="888888"/>
                </a:solidFill>
                <a:latin typeface="Calibri"/>
                <a:ea typeface="Calibri"/>
                <a:cs typeface="Calibri"/>
                <a:sym typeface="Calibri"/>
              </a:defRPr>
            </a:lvl1pPr>
            <a:lvl2pPr marL="0" marR="0" lvl="1" indent="0" algn="r" rtl="0">
              <a:spcBef>
                <a:spcPts val="0"/>
              </a:spcBef>
              <a:buNone/>
              <a:defRPr sz="3973" b="0" i="0" u="none" strike="noStrike" cap="none">
                <a:solidFill>
                  <a:srgbClr val="888888"/>
                </a:solidFill>
                <a:latin typeface="Calibri"/>
                <a:ea typeface="Calibri"/>
                <a:cs typeface="Calibri"/>
                <a:sym typeface="Calibri"/>
              </a:defRPr>
            </a:lvl2pPr>
            <a:lvl3pPr marL="0" marR="0" lvl="2" indent="0" algn="r" rtl="0">
              <a:spcBef>
                <a:spcPts val="0"/>
              </a:spcBef>
              <a:buNone/>
              <a:defRPr sz="3973" b="0" i="0" u="none" strike="noStrike" cap="none">
                <a:solidFill>
                  <a:srgbClr val="888888"/>
                </a:solidFill>
                <a:latin typeface="Calibri"/>
                <a:ea typeface="Calibri"/>
                <a:cs typeface="Calibri"/>
                <a:sym typeface="Calibri"/>
              </a:defRPr>
            </a:lvl3pPr>
            <a:lvl4pPr marL="0" marR="0" lvl="3" indent="0" algn="r" rtl="0">
              <a:spcBef>
                <a:spcPts val="0"/>
              </a:spcBef>
              <a:buNone/>
              <a:defRPr sz="3973" b="0" i="0" u="none" strike="noStrike" cap="none">
                <a:solidFill>
                  <a:srgbClr val="888888"/>
                </a:solidFill>
                <a:latin typeface="Calibri"/>
                <a:ea typeface="Calibri"/>
                <a:cs typeface="Calibri"/>
                <a:sym typeface="Calibri"/>
              </a:defRPr>
            </a:lvl4pPr>
            <a:lvl5pPr marL="0" marR="0" lvl="4" indent="0" algn="r" rtl="0">
              <a:spcBef>
                <a:spcPts val="0"/>
              </a:spcBef>
              <a:buNone/>
              <a:defRPr sz="3973" b="0" i="0" u="none" strike="noStrike" cap="none">
                <a:solidFill>
                  <a:srgbClr val="888888"/>
                </a:solidFill>
                <a:latin typeface="Calibri"/>
                <a:ea typeface="Calibri"/>
                <a:cs typeface="Calibri"/>
                <a:sym typeface="Calibri"/>
              </a:defRPr>
            </a:lvl5pPr>
            <a:lvl6pPr marL="0" marR="0" lvl="5" indent="0" algn="r" rtl="0">
              <a:spcBef>
                <a:spcPts val="0"/>
              </a:spcBef>
              <a:buNone/>
              <a:defRPr sz="3973" b="0" i="0" u="none" strike="noStrike" cap="none">
                <a:solidFill>
                  <a:srgbClr val="888888"/>
                </a:solidFill>
                <a:latin typeface="Calibri"/>
                <a:ea typeface="Calibri"/>
                <a:cs typeface="Calibri"/>
                <a:sym typeface="Calibri"/>
              </a:defRPr>
            </a:lvl6pPr>
            <a:lvl7pPr marL="0" marR="0" lvl="6" indent="0" algn="r" rtl="0">
              <a:spcBef>
                <a:spcPts val="0"/>
              </a:spcBef>
              <a:buNone/>
              <a:defRPr sz="3973" b="0" i="0" u="none" strike="noStrike" cap="none">
                <a:solidFill>
                  <a:srgbClr val="888888"/>
                </a:solidFill>
                <a:latin typeface="Calibri"/>
                <a:ea typeface="Calibri"/>
                <a:cs typeface="Calibri"/>
                <a:sym typeface="Calibri"/>
              </a:defRPr>
            </a:lvl7pPr>
            <a:lvl8pPr marL="0" marR="0" lvl="7" indent="0" algn="r" rtl="0">
              <a:spcBef>
                <a:spcPts val="0"/>
              </a:spcBef>
              <a:buNone/>
              <a:defRPr sz="3973" b="0" i="0" u="none" strike="noStrike" cap="none">
                <a:solidFill>
                  <a:srgbClr val="888888"/>
                </a:solidFill>
                <a:latin typeface="Calibri"/>
                <a:ea typeface="Calibri"/>
                <a:cs typeface="Calibri"/>
                <a:sym typeface="Calibri"/>
              </a:defRPr>
            </a:lvl8pPr>
            <a:lvl9pPr marL="0" marR="0" lvl="8" indent="0" algn="r" rtl="0">
              <a:spcBef>
                <a:spcPts val="0"/>
              </a:spcBef>
              <a:buNone/>
              <a:defRPr sz="3973"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gif"/><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emf"/><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emf"/><Relationship Id="rId4" Type="http://schemas.openxmlformats.org/officeDocument/2006/relationships/image" Target="../media/image2.jpeg"/><Relationship Id="rId9" Type="http://schemas.openxmlformats.org/officeDocument/2006/relationships/image" Target="../media/image7.emf"/><Relationship Id="rId1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sp>
        <p:nvSpPr>
          <p:cNvPr id="128" name="Google Shape;90;p13">
            <a:extLst>
              <a:ext uri="{FF2B5EF4-FFF2-40B4-BE49-F238E27FC236}">
                <a16:creationId xmlns:a16="http://schemas.microsoft.com/office/drawing/2014/main" id="{4C3A80D6-9903-6D49-8EF3-CE6D2AB5FCBD}"/>
              </a:ext>
            </a:extLst>
          </p:cNvPr>
          <p:cNvSpPr/>
          <p:nvPr/>
        </p:nvSpPr>
        <p:spPr>
          <a:xfrm>
            <a:off x="270188" y="6847853"/>
            <a:ext cx="29667200" cy="35955909"/>
          </a:xfrm>
          <a:prstGeom prst="roundRect">
            <a:avLst>
              <a:gd name="adj" fmla="val 1426"/>
            </a:avLst>
          </a:prstGeom>
          <a:solidFill>
            <a:schemeClr val="lt1"/>
          </a:solidFill>
          <a:ln w="762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6905" b="0" i="0" u="none" strike="noStrike" cap="none" dirty="0">
              <a:solidFill>
                <a:schemeClr val="lt1"/>
              </a:solidFill>
              <a:latin typeface="Calibri"/>
              <a:ea typeface="Calibri"/>
              <a:cs typeface="Calibri"/>
              <a:sym typeface="Calibri"/>
            </a:endParaRPr>
          </a:p>
        </p:txBody>
      </p:sp>
      <p:sp>
        <p:nvSpPr>
          <p:cNvPr id="4" name="Rounded Rectangle 3">
            <a:extLst>
              <a:ext uri="{FF2B5EF4-FFF2-40B4-BE49-F238E27FC236}">
                <a16:creationId xmlns:a16="http://schemas.microsoft.com/office/drawing/2014/main" id="{CB5E351F-D65A-854A-890E-C48D56340B7C}"/>
              </a:ext>
            </a:extLst>
          </p:cNvPr>
          <p:cNvSpPr/>
          <p:nvPr/>
        </p:nvSpPr>
        <p:spPr>
          <a:xfrm>
            <a:off x="574100" y="8054050"/>
            <a:ext cx="14141101" cy="9833283"/>
          </a:xfrm>
          <a:prstGeom prst="roundRect">
            <a:avLst>
              <a:gd name="adj" fmla="val 2785"/>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sp>
        <p:nvSpPr>
          <p:cNvPr id="6" name="Rounded Rectangle 5">
            <a:extLst>
              <a:ext uri="{FF2B5EF4-FFF2-40B4-BE49-F238E27FC236}">
                <a16:creationId xmlns:a16="http://schemas.microsoft.com/office/drawing/2014/main" id="{83EDE0ED-CE9D-8E4F-8378-4835DA162360}"/>
              </a:ext>
            </a:extLst>
          </p:cNvPr>
          <p:cNvSpPr/>
          <p:nvPr/>
        </p:nvSpPr>
        <p:spPr>
          <a:xfrm>
            <a:off x="574100" y="35035792"/>
            <a:ext cx="28830821" cy="6189433"/>
          </a:xfrm>
          <a:prstGeom prst="roundRect">
            <a:avLst>
              <a:gd name="adj" fmla="val 7470"/>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sp>
        <p:nvSpPr>
          <p:cNvPr id="89" name="Google Shape;89;p13"/>
          <p:cNvSpPr/>
          <p:nvPr/>
        </p:nvSpPr>
        <p:spPr>
          <a:xfrm>
            <a:off x="574099" y="17973749"/>
            <a:ext cx="28830822" cy="608100"/>
          </a:xfrm>
          <a:prstGeom prst="roundRect">
            <a:avLst>
              <a:gd name="adj" fmla="val 16667"/>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13"/>
          <p:cNvSpPr/>
          <p:nvPr/>
        </p:nvSpPr>
        <p:spPr>
          <a:xfrm>
            <a:off x="304006" y="91325"/>
            <a:ext cx="29667200" cy="6250810"/>
          </a:xfrm>
          <a:prstGeom prst="roundRect">
            <a:avLst>
              <a:gd name="adj" fmla="val 6098"/>
            </a:avLst>
          </a:prstGeom>
          <a:solidFill>
            <a:schemeClr val="lt1"/>
          </a:solidFill>
          <a:ln w="762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6905" b="0" i="0" u="none" strike="noStrike" cap="none" dirty="0">
              <a:solidFill>
                <a:schemeClr val="lt1"/>
              </a:solidFill>
              <a:latin typeface="Calibri"/>
              <a:ea typeface="Calibri"/>
              <a:cs typeface="Calibri"/>
              <a:sym typeface="Calibri"/>
            </a:endParaRPr>
          </a:p>
        </p:txBody>
      </p:sp>
      <p:sp>
        <p:nvSpPr>
          <p:cNvPr id="91" name="Google Shape;91;p13"/>
          <p:cNvSpPr txBox="1"/>
          <p:nvPr/>
        </p:nvSpPr>
        <p:spPr>
          <a:xfrm>
            <a:off x="6684300" y="1127725"/>
            <a:ext cx="17281500" cy="346023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7200" b="1" dirty="0">
                <a:solidFill>
                  <a:schemeClr val="dk1"/>
                </a:solidFill>
              </a:rPr>
              <a:t>Modelling the impact of ice shelf-channels on ice sheet/ shelf instability</a:t>
            </a:r>
            <a:endParaRPr sz="7200" dirty="0"/>
          </a:p>
        </p:txBody>
      </p:sp>
      <p:sp>
        <p:nvSpPr>
          <p:cNvPr id="92" name="Google Shape;92;p13"/>
          <p:cNvSpPr txBox="1"/>
          <p:nvPr/>
        </p:nvSpPr>
        <p:spPr>
          <a:xfrm>
            <a:off x="6255761" y="3976026"/>
            <a:ext cx="17020392" cy="220079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dirty="0">
                <a:solidFill>
                  <a:schemeClr val="dk1"/>
                </a:solidFill>
                <a:latin typeface="Calibri"/>
                <a:ea typeface="Calibri"/>
                <a:cs typeface="Calibri"/>
                <a:sym typeface="Calibri"/>
              </a:rPr>
              <a:t>	</a:t>
            </a:r>
            <a:r>
              <a:rPr lang="en-US" sz="5000" u="sng" dirty="0">
                <a:solidFill>
                  <a:schemeClr val="dk1"/>
                </a:solidFill>
                <a:latin typeface="Calibri"/>
                <a:ea typeface="Calibri"/>
                <a:cs typeface="Calibri"/>
                <a:sym typeface="Calibri"/>
              </a:rPr>
              <a:t>Julius Loos </a:t>
            </a:r>
          </a:p>
          <a:p>
            <a:pPr marL="0" marR="0" lvl="0" indent="0" algn="ctr" rtl="0">
              <a:spcBef>
                <a:spcPts val="0"/>
              </a:spcBef>
              <a:spcAft>
                <a:spcPts val="0"/>
              </a:spcAft>
              <a:buNone/>
            </a:pPr>
            <a:endParaRPr dirty="0"/>
          </a:p>
          <a:p>
            <a:pPr marL="0" marR="0" lvl="0" indent="0" algn="ctr" rtl="0">
              <a:spcBef>
                <a:spcPts val="0"/>
              </a:spcBef>
              <a:spcAft>
                <a:spcPts val="0"/>
              </a:spcAft>
              <a:buNone/>
            </a:pPr>
            <a:r>
              <a:rPr lang="de-DE" sz="3000" b="0" i="1" u="none" strike="noStrike" cap="none" dirty="0">
                <a:solidFill>
                  <a:schemeClr val="dk1"/>
                </a:solidFill>
                <a:latin typeface="+mj-lt"/>
                <a:cs typeface="Calibri" panose="020F0502020204030204" pitchFamily="34" charset="0"/>
                <a:sym typeface="Arial"/>
              </a:rPr>
              <a:t>Supervisors: </a:t>
            </a:r>
            <a:r>
              <a:rPr lang="de-DE" sz="3000" b="0" i="1" u="none" strike="noStrike" cap="none" dirty="0" err="1">
                <a:solidFill>
                  <a:schemeClr val="dk1"/>
                </a:solidFill>
                <a:latin typeface="+mj-lt"/>
                <a:cs typeface="Calibri" panose="020F0502020204030204" pitchFamily="34" charset="0"/>
                <a:sym typeface="Arial"/>
              </a:rPr>
              <a:t>Jnr</a:t>
            </a:r>
            <a:r>
              <a:rPr lang="de-DE" sz="3000" b="0" i="1" u="none" strike="noStrike" cap="none" dirty="0">
                <a:solidFill>
                  <a:schemeClr val="dk1"/>
                </a:solidFill>
                <a:latin typeface="+mj-lt"/>
                <a:cs typeface="Calibri" panose="020F0502020204030204" pitchFamily="34" charset="0"/>
                <a:sym typeface="Arial"/>
              </a:rPr>
              <a:t>. Prof. Reinhard Drews, </a:t>
            </a:r>
            <a:r>
              <a:rPr lang="de-DE" sz="3000" b="0" i="1" u="none" strike="noStrike" cap="none" dirty="0" err="1">
                <a:solidFill>
                  <a:schemeClr val="dk1"/>
                </a:solidFill>
                <a:latin typeface="+mj-lt"/>
                <a:cs typeface="Calibri" panose="020F0502020204030204" pitchFamily="34" charset="0"/>
                <a:sym typeface="Arial"/>
              </a:rPr>
              <a:t>PhD</a:t>
            </a:r>
            <a:r>
              <a:rPr lang="de-DE" sz="3000" b="0" i="1" u="none" strike="noStrike" cap="none" dirty="0">
                <a:solidFill>
                  <a:schemeClr val="dk1"/>
                </a:solidFill>
                <a:latin typeface="+mj-lt"/>
                <a:cs typeface="Calibri" panose="020F0502020204030204" pitchFamily="34" charset="0"/>
                <a:sym typeface="Arial"/>
              </a:rPr>
              <a:t> Clemens </a:t>
            </a:r>
            <a:r>
              <a:rPr lang="de-DE" sz="3000" b="0" i="1" u="none" strike="noStrike" cap="none" dirty="0" err="1">
                <a:solidFill>
                  <a:schemeClr val="dk1"/>
                </a:solidFill>
                <a:latin typeface="+mj-lt"/>
                <a:cs typeface="Calibri" panose="020F0502020204030204" pitchFamily="34" charset="0"/>
                <a:sym typeface="Arial"/>
              </a:rPr>
              <a:t>Schannwell</a:t>
            </a:r>
            <a:r>
              <a:rPr lang="de-DE" sz="3000" b="0" i="1" u="none" strike="noStrike" cap="none" dirty="0">
                <a:solidFill>
                  <a:schemeClr val="dk1"/>
                </a:solidFill>
                <a:latin typeface="+mj-lt"/>
                <a:cs typeface="Calibri" panose="020F0502020204030204" pitchFamily="34" charset="0"/>
                <a:sym typeface="Arial"/>
              </a:rPr>
              <a:t>, Prof. Todd Ehlers</a:t>
            </a:r>
          </a:p>
          <a:p>
            <a:pPr marL="0" marR="0" lvl="0" indent="0" algn="ctr" rtl="0">
              <a:spcBef>
                <a:spcPts val="0"/>
              </a:spcBef>
              <a:spcAft>
                <a:spcPts val="0"/>
              </a:spcAft>
              <a:buNone/>
            </a:pPr>
            <a:r>
              <a:rPr lang="de-DE" sz="3000" i="1" dirty="0">
                <a:solidFill>
                  <a:schemeClr val="dk1"/>
                </a:solidFill>
                <a:latin typeface="+mj-lt"/>
                <a:cs typeface="Calibri" panose="020F0502020204030204" pitchFamily="34" charset="0"/>
              </a:rPr>
              <a:t>Earth System Dynamics Group, Department </a:t>
            </a:r>
            <a:r>
              <a:rPr lang="de-DE" sz="3000" i="1" dirty="0" err="1">
                <a:solidFill>
                  <a:schemeClr val="dk1"/>
                </a:solidFill>
                <a:latin typeface="+mj-lt"/>
                <a:cs typeface="Calibri" panose="020F0502020204030204" pitchFamily="34" charset="0"/>
              </a:rPr>
              <a:t>of</a:t>
            </a:r>
            <a:r>
              <a:rPr lang="de-DE" sz="3000" i="1" dirty="0">
                <a:solidFill>
                  <a:schemeClr val="dk1"/>
                </a:solidFill>
                <a:latin typeface="+mj-lt"/>
                <a:cs typeface="Calibri" panose="020F0502020204030204" pitchFamily="34" charset="0"/>
              </a:rPr>
              <a:t> </a:t>
            </a:r>
            <a:r>
              <a:rPr lang="de-DE" sz="3000" i="1" dirty="0" err="1">
                <a:solidFill>
                  <a:schemeClr val="dk1"/>
                </a:solidFill>
                <a:latin typeface="+mj-lt"/>
                <a:cs typeface="Calibri" panose="020F0502020204030204" pitchFamily="34" charset="0"/>
              </a:rPr>
              <a:t>Geosciences</a:t>
            </a:r>
            <a:r>
              <a:rPr lang="de-DE" sz="3000" i="1" dirty="0">
                <a:solidFill>
                  <a:schemeClr val="dk1"/>
                </a:solidFill>
                <a:latin typeface="+mj-lt"/>
                <a:cs typeface="Calibri" panose="020F0502020204030204" pitchFamily="34" charset="0"/>
              </a:rPr>
              <a:t>, Eberhard Karls University Tübingen</a:t>
            </a:r>
            <a:endParaRPr sz="3000" b="0" i="1" u="none" strike="noStrike" cap="none" dirty="0">
              <a:solidFill>
                <a:schemeClr val="dk1"/>
              </a:solidFill>
              <a:latin typeface="+mj-lt"/>
              <a:cs typeface="Calibri" panose="020F0502020204030204" pitchFamily="34" charset="0"/>
              <a:sym typeface="Arial"/>
            </a:endParaRPr>
          </a:p>
        </p:txBody>
      </p:sp>
      <p:pic>
        <p:nvPicPr>
          <p:cNvPr id="93" name="Google Shape;93;p13"/>
          <p:cNvPicPr preferRelativeResize="0"/>
          <p:nvPr/>
        </p:nvPicPr>
        <p:blipFill rotWithShape="1">
          <a:blip r:embed="rId3">
            <a:alphaModFix/>
          </a:blip>
          <a:srcRect/>
          <a:stretch/>
        </p:blipFill>
        <p:spPr>
          <a:xfrm>
            <a:off x="524811" y="686706"/>
            <a:ext cx="6139355" cy="1797502"/>
          </a:xfrm>
          <a:prstGeom prst="rect">
            <a:avLst/>
          </a:prstGeom>
          <a:noFill/>
          <a:ln>
            <a:noFill/>
          </a:ln>
        </p:spPr>
      </p:pic>
      <p:sp>
        <p:nvSpPr>
          <p:cNvPr id="97" name="Google Shape;97;p13"/>
          <p:cNvSpPr/>
          <p:nvPr/>
        </p:nvSpPr>
        <p:spPr>
          <a:xfrm>
            <a:off x="574101" y="7142200"/>
            <a:ext cx="14141100" cy="608100"/>
          </a:xfrm>
          <a:prstGeom prst="roundRect">
            <a:avLst>
              <a:gd name="adj" fmla="val 16667"/>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txBox="1"/>
          <p:nvPr/>
        </p:nvSpPr>
        <p:spPr>
          <a:xfrm>
            <a:off x="574100" y="7061525"/>
            <a:ext cx="12968100" cy="769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b="1">
                <a:solidFill>
                  <a:schemeClr val="lt1"/>
                </a:solidFill>
              </a:rPr>
              <a:t>  </a:t>
            </a:r>
            <a:r>
              <a:rPr lang="en-US" sz="4800" b="1">
                <a:solidFill>
                  <a:schemeClr val="lt1"/>
                </a:solidFill>
                <a:latin typeface="Arial"/>
                <a:ea typeface="Arial"/>
                <a:cs typeface="Arial"/>
                <a:sym typeface="Arial"/>
              </a:rPr>
              <a:t>Introduction</a:t>
            </a:r>
            <a:endParaRPr sz="4800" b="1">
              <a:solidFill>
                <a:schemeClr val="lt1"/>
              </a:solidFill>
              <a:latin typeface="Arial"/>
              <a:ea typeface="Arial"/>
              <a:cs typeface="Arial"/>
              <a:sym typeface="Arial"/>
            </a:endParaRPr>
          </a:p>
        </p:txBody>
      </p:sp>
      <p:sp>
        <p:nvSpPr>
          <p:cNvPr id="99" name="Google Shape;99;p13"/>
          <p:cNvSpPr/>
          <p:nvPr/>
        </p:nvSpPr>
        <p:spPr>
          <a:xfrm>
            <a:off x="15171425" y="8054050"/>
            <a:ext cx="14233500" cy="2976981"/>
          </a:xfrm>
          <a:prstGeom prst="roundRect">
            <a:avLst>
              <a:gd name="adj" fmla="val 13218"/>
            </a:avLst>
          </a:prstGeom>
          <a:ln w="57150">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15192576" y="7152700"/>
            <a:ext cx="14141100" cy="608100"/>
          </a:xfrm>
          <a:prstGeom prst="roundRect">
            <a:avLst>
              <a:gd name="adj" fmla="val 16667"/>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txBox="1"/>
          <p:nvPr/>
        </p:nvSpPr>
        <p:spPr>
          <a:xfrm>
            <a:off x="15061367" y="7677258"/>
            <a:ext cx="14233500" cy="1952900"/>
          </a:xfrm>
          <a:prstGeom prst="rect">
            <a:avLst/>
          </a:prstGeom>
          <a:noFill/>
          <a:ln>
            <a:noFill/>
          </a:ln>
        </p:spPr>
        <p:txBody>
          <a:bodyPr spcFirstLastPara="1" wrap="square" lIns="91425" tIns="45700" rIns="91425" bIns="45700" anchor="t" anchorCtr="0">
            <a:noAutofit/>
          </a:bodyPr>
          <a:lstStyle/>
          <a:p>
            <a:pPr marL="457200" marR="0" lvl="0" indent="0" algn="ctr" rtl="0">
              <a:spcBef>
                <a:spcPts val="0"/>
              </a:spcBef>
              <a:spcAft>
                <a:spcPts val="0"/>
              </a:spcAft>
              <a:buNone/>
            </a:pPr>
            <a:r>
              <a:rPr lang="en-US" sz="4800" dirty="0"/>
              <a:t> </a:t>
            </a:r>
            <a:endParaRPr sz="4800" dirty="0"/>
          </a:p>
          <a:p>
            <a:pPr marL="0" marR="0" lvl="0" indent="457200" algn="ctr" rtl="0">
              <a:spcBef>
                <a:spcPts val="0"/>
              </a:spcBef>
              <a:spcAft>
                <a:spcPts val="0"/>
              </a:spcAft>
              <a:buNone/>
            </a:pPr>
            <a:r>
              <a:rPr lang="en-US" sz="4800" dirty="0"/>
              <a:t>How is the </a:t>
            </a:r>
            <a:r>
              <a:rPr lang="en-US" sz="4800" b="1" dirty="0"/>
              <a:t>altering</a:t>
            </a:r>
            <a:r>
              <a:rPr lang="en-US" sz="4800" dirty="0"/>
              <a:t> </a:t>
            </a:r>
            <a:r>
              <a:rPr lang="en-US" sz="4800" b="1" dirty="0"/>
              <a:t>width of ice-shelf channels</a:t>
            </a:r>
            <a:r>
              <a:rPr lang="en-US" sz="4800" dirty="0"/>
              <a:t> correlated to </a:t>
            </a:r>
            <a:r>
              <a:rPr lang="en-US" sz="4800" b="1" dirty="0"/>
              <a:t>stresses</a:t>
            </a:r>
            <a:r>
              <a:rPr lang="en-US" sz="4800" dirty="0"/>
              <a:t> in the ice-shelf and imbalances of </a:t>
            </a:r>
            <a:r>
              <a:rPr lang="en-US" sz="4800" b="1" dirty="0"/>
              <a:t>hydrostatic thickness?</a:t>
            </a:r>
            <a:endParaRPr sz="4800" b="1" dirty="0"/>
          </a:p>
          <a:p>
            <a:pPr marL="0" marR="0" lvl="0" indent="0" algn="l" rtl="0">
              <a:spcBef>
                <a:spcPts val="0"/>
              </a:spcBef>
              <a:spcAft>
                <a:spcPts val="0"/>
              </a:spcAft>
              <a:buNone/>
            </a:pPr>
            <a:endParaRPr sz="4800" dirty="0"/>
          </a:p>
          <a:p>
            <a:pPr marL="0" marR="0" lvl="0" indent="0" algn="l" rtl="0">
              <a:spcBef>
                <a:spcPts val="0"/>
              </a:spcBef>
              <a:spcAft>
                <a:spcPts val="0"/>
              </a:spcAft>
              <a:buNone/>
            </a:pPr>
            <a:endParaRPr sz="4800" dirty="0"/>
          </a:p>
          <a:p>
            <a:pPr marL="0" marR="0" lvl="0" indent="0" algn="l" rtl="0">
              <a:spcBef>
                <a:spcPts val="0"/>
              </a:spcBef>
              <a:spcAft>
                <a:spcPts val="0"/>
              </a:spcAft>
              <a:buNone/>
            </a:pPr>
            <a:endParaRPr sz="2800" dirty="0"/>
          </a:p>
          <a:p>
            <a:pPr marL="0" marR="0" lvl="0" indent="0" algn="l" rtl="0">
              <a:spcBef>
                <a:spcPts val="0"/>
              </a:spcBef>
              <a:spcAft>
                <a:spcPts val="0"/>
              </a:spcAft>
              <a:buNone/>
            </a:pPr>
            <a:endParaRPr sz="2800" dirty="0"/>
          </a:p>
          <a:p>
            <a:pPr marL="0" lvl="0" indent="0" algn="l" rtl="0">
              <a:spcBef>
                <a:spcPts val="0"/>
              </a:spcBef>
              <a:spcAft>
                <a:spcPts val="0"/>
              </a:spcAft>
              <a:buNone/>
            </a:pPr>
            <a:endParaRPr sz="2800" dirty="0"/>
          </a:p>
          <a:p>
            <a:pPr marL="0" marR="0" lvl="0" indent="0" algn="l" rtl="0">
              <a:spcBef>
                <a:spcPts val="0"/>
              </a:spcBef>
              <a:spcAft>
                <a:spcPts val="0"/>
              </a:spcAft>
              <a:buNone/>
            </a:pPr>
            <a:endParaRPr sz="2800" dirty="0"/>
          </a:p>
          <a:p>
            <a:pPr marL="0" marR="0" lvl="0" indent="0" algn="l" rtl="0">
              <a:spcBef>
                <a:spcPts val="0"/>
              </a:spcBef>
              <a:spcAft>
                <a:spcPts val="0"/>
              </a:spcAft>
              <a:buNone/>
            </a:pPr>
            <a:r>
              <a:rPr lang="en-US" sz="2800" dirty="0"/>
              <a:t>	</a:t>
            </a:r>
            <a:endParaRPr sz="2800" dirty="0"/>
          </a:p>
        </p:txBody>
      </p:sp>
      <p:sp>
        <p:nvSpPr>
          <p:cNvPr id="103" name="Google Shape;103;p13"/>
          <p:cNvSpPr/>
          <p:nvPr/>
        </p:nvSpPr>
        <p:spPr>
          <a:xfrm>
            <a:off x="15319333" y="11174683"/>
            <a:ext cx="14141100" cy="608100"/>
          </a:xfrm>
          <a:prstGeom prst="roundRect">
            <a:avLst>
              <a:gd name="adj" fmla="val 16667"/>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txBox="1"/>
          <p:nvPr/>
        </p:nvSpPr>
        <p:spPr>
          <a:xfrm>
            <a:off x="15281801" y="11061078"/>
            <a:ext cx="14060400" cy="769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800" b="1" dirty="0">
                <a:solidFill>
                  <a:schemeClr val="lt1"/>
                </a:solidFill>
              </a:rPr>
              <a:t>Conclusion &amp; Outlook</a:t>
            </a:r>
            <a:endParaRPr sz="4800" b="1" dirty="0">
              <a:solidFill>
                <a:schemeClr val="lt1"/>
              </a:solidFill>
              <a:latin typeface="Arial"/>
              <a:ea typeface="Arial"/>
              <a:cs typeface="Arial"/>
              <a:sym typeface="Arial"/>
            </a:endParaRPr>
          </a:p>
        </p:txBody>
      </p:sp>
      <p:sp>
        <p:nvSpPr>
          <p:cNvPr id="105" name="Google Shape;105;p13"/>
          <p:cNvSpPr/>
          <p:nvPr/>
        </p:nvSpPr>
        <p:spPr>
          <a:xfrm>
            <a:off x="15209937" y="11925349"/>
            <a:ext cx="14283600" cy="5961984"/>
          </a:xfrm>
          <a:prstGeom prst="roundRect">
            <a:avLst>
              <a:gd name="adj" fmla="val 8160"/>
            </a:avLst>
          </a:prstGeom>
          <a:ln w="57150">
            <a:solidFill>
              <a:schemeClr val="tx1"/>
            </a:solidFill>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508000" lvl="0" indent="-457200" algn="l" rtl="0">
              <a:spcBef>
                <a:spcPts val="0"/>
              </a:spcBef>
              <a:spcAft>
                <a:spcPts val="0"/>
              </a:spcAft>
              <a:buClr>
                <a:schemeClr val="dk1"/>
              </a:buClr>
              <a:buSzPts val="2800"/>
              <a:buFont typeface="Symbol" pitchFamily="2" charset="2"/>
              <a:buChar char="-"/>
            </a:pPr>
            <a:r>
              <a:rPr lang="de-DE" sz="2800" dirty="0">
                <a:solidFill>
                  <a:schemeClr val="dk1"/>
                </a:solidFill>
              </a:rPr>
              <a:t>Narrow </a:t>
            </a:r>
            <a:r>
              <a:rPr lang="de-DE" sz="2800" dirty="0" err="1">
                <a:solidFill>
                  <a:schemeClr val="dk1"/>
                </a:solidFill>
              </a:rPr>
              <a:t>channels</a:t>
            </a:r>
            <a:r>
              <a:rPr lang="de-DE" sz="2800" dirty="0">
                <a:solidFill>
                  <a:schemeClr val="dk1"/>
                </a:solidFill>
              </a:rPr>
              <a:t> (</a:t>
            </a:r>
            <a:r>
              <a:rPr lang="de-DE" sz="2800" dirty="0" err="1">
                <a:solidFill>
                  <a:schemeClr val="dk1"/>
                </a:solidFill>
              </a:rPr>
              <a:t>approx</a:t>
            </a:r>
            <a:r>
              <a:rPr lang="de-DE" sz="2800" dirty="0">
                <a:solidFill>
                  <a:schemeClr val="dk1"/>
                </a:solidFill>
              </a:rPr>
              <a:t>. </a:t>
            </a:r>
            <a:r>
              <a:rPr lang="de-DE" sz="2800" dirty="0"/>
              <a:t>&lt; 1500 m) </a:t>
            </a:r>
            <a:r>
              <a:rPr lang="de-DE" sz="2800" dirty="0" err="1"/>
              <a:t>are</a:t>
            </a:r>
            <a:r>
              <a:rPr lang="de-DE" sz="2800" dirty="0"/>
              <a:t> not in </a:t>
            </a:r>
            <a:r>
              <a:rPr lang="de-DE" sz="2800" dirty="0" err="1"/>
              <a:t>hydrostatic</a:t>
            </a:r>
            <a:r>
              <a:rPr lang="de-DE" sz="2800" dirty="0"/>
              <a:t> </a:t>
            </a:r>
            <a:r>
              <a:rPr lang="de-DE" sz="2800" dirty="0" err="1"/>
              <a:t>equilibrium</a:t>
            </a:r>
            <a:r>
              <a:rPr lang="de-DE" sz="2800" dirty="0"/>
              <a:t> </a:t>
            </a:r>
            <a:r>
              <a:rPr lang="de-DE" sz="2800" dirty="0" err="1"/>
              <a:t>and</a:t>
            </a:r>
            <a:r>
              <a:rPr lang="de-DE" sz="2800" dirty="0"/>
              <a:t> </a:t>
            </a:r>
            <a:r>
              <a:rPr lang="de-DE" sz="2800" dirty="0" err="1"/>
              <a:t>show</a:t>
            </a:r>
            <a:r>
              <a:rPr lang="de-DE" sz="2800" dirty="0"/>
              <a:t> </a:t>
            </a:r>
            <a:r>
              <a:rPr lang="de-DE" sz="2800" dirty="0" err="1"/>
              <a:t>higher</a:t>
            </a:r>
            <a:r>
              <a:rPr lang="de-DE" sz="2800" dirty="0"/>
              <a:t> </a:t>
            </a:r>
            <a:r>
              <a:rPr lang="de-DE" sz="2800" dirty="0" err="1"/>
              <a:t>bridging</a:t>
            </a:r>
            <a:r>
              <a:rPr lang="de-DE" sz="2800" dirty="0"/>
              <a:t> </a:t>
            </a:r>
            <a:r>
              <a:rPr lang="de-DE" sz="2800" dirty="0" err="1"/>
              <a:t>stresses</a:t>
            </a:r>
            <a:r>
              <a:rPr lang="de-DE" sz="2800" dirty="0"/>
              <a:t> in an </a:t>
            </a:r>
            <a:r>
              <a:rPr lang="de-DE" sz="2800" dirty="0" err="1"/>
              <a:t>idealized</a:t>
            </a:r>
            <a:r>
              <a:rPr lang="de-DE" sz="2800" dirty="0"/>
              <a:t> </a:t>
            </a:r>
            <a:r>
              <a:rPr lang="de-DE" sz="2800" dirty="0" err="1"/>
              <a:t>ice-shelf</a:t>
            </a:r>
            <a:r>
              <a:rPr lang="de-DE" sz="2800" dirty="0"/>
              <a:t> </a:t>
            </a:r>
            <a:r>
              <a:rPr lang="de-DE" sz="2800" dirty="0" err="1"/>
              <a:t>setup</a:t>
            </a:r>
            <a:endParaRPr lang="de-DE" sz="2800" dirty="0"/>
          </a:p>
          <a:p>
            <a:pPr marL="508000" lvl="0" indent="-457200" algn="l" rtl="0">
              <a:spcBef>
                <a:spcPts val="0"/>
              </a:spcBef>
              <a:spcAft>
                <a:spcPts val="0"/>
              </a:spcAft>
              <a:buClr>
                <a:schemeClr val="dk1"/>
              </a:buClr>
              <a:buSzPts val="2800"/>
              <a:buFont typeface="Symbol" pitchFamily="2" charset="2"/>
              <a:buChar char="-"/>
            </a:pPr>
            <a:r>
              <a:rPr lang="de-DE" sz="2800" dirty="0">
                <a:solidFill>
                  <a:schemeClr val="dk1"/>
                </a:solidFill>
              </a:rPr>
              <a:t>Wider </a:t>
            </a:r>
            <a:r>
              <a:rPr lang="de-DE" sz="2800" dirty="0" err="1">
                <a:solidFill>
                  <a:schemeClr val="dk1"/>
                </a:solidFill>
              </a:rPr>
              <a:t>channels</a:t>
            </a:r>
            <a:r>
              <a:rPr lang="de-DE" sz="2800" dirty="0">
                <a:solidFill>
                  <a:schemeClr val="dk1"/>
                </a:solidFill>
              </a:rPr>
              <a:t> (</a:t>
            </a:r>
            <a:r>
              <a:rPr lang="de-DE" sz="2800" dirty="0" err="1">
                <a:solidFill>
                  <a:schemeClr val="dk1"/>
                </a:solidFill>
              </a:rPr>
              <a:t>approx</a:t>
            </a:r>
            <a:r>
              <a:rPr lang="de-DE" sz="2800" dirty="0">
                <a:solidFill>
                  <a:schemeClr val="dk1"/>
                </a:solidFill>
              </a:rPr>
              <a:t>. </a:t>
            </a:r>
            <a:r>
              <a:rPr lang="de-DE" sz="2800" dirty="0"/>
              <a:t>&gt; 1500 m) </a:t>
            </a:r>
            <a:r>
              <a:rPr lang="de-DE" sz="2800" dirty="0" err="1"/>
              <a:t>can</a:t>
            </a:r>
            <a:r>
              <a:rPr lang="de-DE" sz="2800" dirty="0"/>
              <a:t> </a:t>
            </a:r>
            <a:r>
              <a:rPr lang="de-DE" sz="2800" dirty="0" err="1"/>
              <a:t>be</a:t>
            </a:r>
            <a:r>
              <a:rPr lang="de-DE" sz="2800" dirty="0"/>
              <a:t> in </a:t>
            </a:r>
            <a:r>
              <a:rPr lang="de-DE" sz="2800" dirty="0" err="1"/>
              <a:t>steady</a:t>
            </a:r>
            <a:r>
              <a:rPr lang="de-DE" sz="2800" dirty="0"/>
              <a:t> </a:t>
            </a:r>
            <a:r>
              <a:rPr lang="de-DE" sz="2800" dirty="0" err="1"/>
              <a:t>state</a:t>
            </a:r>
            <a:r>
              <a:rPr lang="de-DE" sz="2800" dirty="0"/>
              <a:t>, </a:t>
            </a:r>
            <a:r>
              <a:rPr lang="de-DE" sz="2800" dirty="0" err="1"/>
              <a:t>hence</a:t>
            </a:r>
            <a:r>
              <a:rPr lang="de-DE" sz="2800" dirty="0"/>
              <a:t> in </a:t>
            </a:r>
            <a:r>
              <a:rPr lang="de-DE" sz="2800" dirty="0" err="1"/>
              <a:t>hydrostatic</a:t>
            </a:r>
            <a:r>
              <a:rPr lang="de-DE" sz="2800" dirty="0"/>
              <a:t> </a:t>
            </a:r>
            <a:r>
              <a:rPr lang="de-DE" sz="2800" dirty="0" err="1"/>
              <a:t>equilibirum</a:t>
            </a:r>
            <a:r>
              <a:rPr lang="de-DE" sz="2800" dirty="0"/>
              <a:t> (</a:t>
            </a:r>
            <a:r>
              <a:rPr lang="de-DE" sz="2800" dirty="0" err="1"/>
              <a:t>bridging</a:t>
            </a:r>
            <a:r>
              <a:rPr lang="de-DE" sz="2800" dirty="0"/>
              <a:t> </a:t>
            </a:r>
            <a:r>
              <a:rPr lang="de-DE" sz="2800" dirty="0" err="1"/>
              <a:t>can</a:t>
            </a:r>
            <a:r>
              <a:rPr lang="de-DE" sz="2800" dirty="0"/>
              <a:t> </a:t>
            </a:r>
            <a:r>
              <a:rPr lang="de-DE" sz="2800" dirty="0" err="1"/>
              <a:t>be</a:t>
            </a:r>
            <a:r>
              <a:rPr lang="de-DE" sz="2800" dirty="0"/>
              <a:t> </a:t>
            </a:r>
            <a:r>
              <a:rPr lang="de-DE" sz="2800" dirty="0" err="1"/>
              <a:t>neglected</a:t>
            </a:r>
            <a:r>
              <a:rPr lang="de-DE" sz="2800" dirty="0"/>
              <a:t>)</a:t>
            </a:r>
          </a:p>
          <a:p>
            <a:pPr marL="508000" lvl="0" indent="-457200" algn="l" rtl="0">
              <a:spcBef>
                <a:spcPts val="0"/>
              </a:spcBef>
              <a:spcAft>
                <a:spcPts val="0"/>
              </a:spcAft>
              <a:buClr>
                <a:schemeClr val="dk1"/>
              </a:buClr>
              <a:buSzPts val="2800"/>
              <a:buFont typeface="Symbol" pitchFamily="2" charset="2"/>
              <a:buChar char="-"/>
            </a:pPr>
            <a:r>
              <a:rPr lang="de-DE" sz="2800" dirty="0" err="1">
                <a:solidFill>
                  <a:schemeClr val="dk1"/>
                </a:solidFill>
              </a:rPr>
              <a:t>Hydrostatic</a:t>
            </a:r>
            <a:r>
              <a:rPr lang="de-DE" sz="2800" dirty="0">
                <a:solidFill>
                  <a:schemeClr val="dk1"/>
                </a:solidFill>
              </a:rPr>
              <a:t> </a:t>
            </a:r>
            <a:r>
              <a:rPr lang="de-DE" sz="2800" dirty="0" err="1">
                <a:solidFill>
                  <a:schemeClr val="dk1"/>
                </a:solidFill>
              </a:rPr>
              <a:t>deviation</a:t>
            </a:r>
            <a:r>
              <a:rPr lang="de-DE" sz="2800" dirty="0">
                <a:solidFill>
                  <a:schemeClr val="dk1"/>
                </a:solidFill>
              </a:rPr>
              <a:t> </a:t>
            </a:r>
            <a:r>
              <a:rPr lang="de-DE" sz="2800" dirty="0" err="1">
                <a:solidFill>
                  <a:schemeClr val="dk1"/>
                </a:solidFill>
              </a:rPr>
              <a:t>is</a:t>
            </a:r>
            <a:r>
              <a:rPr lang="de-DE" sz="2800" dirty="0">
                <a:solidFill>
                  <a:schemeClr val="dk1"/>
                </a:solidFill>
              </a:rPr>
              <a:t> a linear </a:t>
            </a:r>
            <a:r>
              <a:rPr lang="de-DE" sz="2800" dirty="0" err="1">
                <a:solidFill>
                  <a:schemeClr val="dk1"/>
                </a:solidFill>
              </a:rPr>
              <a:t>decreasing</a:t>
            </a:r>
            <a:r>
              <a:rPr lang="de-DE" sz="2800" dirty="0">
                <a:solidFill>
                  <a:schemeClr val="dk1"/>
                </a:solidFill>
              </a:rPr>
              <a:t> </a:t>
            </a:r>
            <a:r>
              <a:rPr lang="de-DE" sz="2800" dirty="0" err="1">
                <a:solidFill>
                  <a:schemeClr val="dk1"/>
                </a:solidFill>
              </a:rPr>
              <a:t>function</a:t>
            </a:r>
            <a:r>
              <a:rPr lang="de-DE" sz="2800" dirty="0">
                <a:solidFill>
                  <a:schemeClr val="dk1"/>
                </a:solidFill>
              </a:rPr>
              <a:t> </a:t>
            </a:r>
            <a:r>
              <a:rPr lang="de-DE" sz="2800" dirty="0" err="1"/>
              <a:t>with</a:t>
            </a:r>
            <a:r>
              <a:rPr lang="de-DE" sz="2800" dirty="0">
                <a:solidFill>
                  <a:schemeClr val="dk1"/>
                </a:solidFill>
              </a:rPr>
              <a:t> </a:t>
            </a:r>
            <a:r>
              <a:rPr lang="de-DE" sz="2800" dirty="0" err="1">
                <a:solidFill>
                  <a:schemeClr val="dk1"/>
                </a:solidFill>
              </a:rPr>
              <a:t>increasing</a:t>
            </a:r>
            <a:r>
              <a:rPr lang="de-DE" sz="2800" dirty="0">
                <a:solidFill>
                  <a:schemeClr val="dk1"/>
                </a:solidFill>
              </a:rPr>
              <a:t> </a:t>
            </a:r>
            <a:r>
              <a:rPr lang="de-DE" sz="2800" dirty="0" err="1">
                <a:solidFill>
                  <a:schemeClr val="dk1"/>
                </a:solidFill>
              </a:rPr>
              <a:t>channel</a:t>
            </a:r>
            <a:r>
              <a:rPr lang="de-DE" sz="2800" dirty="0">
                <a:solidFill>
                  <a:schemeClr val="dk1"/>
                </a:solidFill>
              </a:rPr>
              <a:t> </a:t>
            </a:r>
            <a:r>
              <a:rPr lang="de-DE" sz="2800" dirty="0" err="1">
                <a:solidFill>
                  <a:schemeClr val="dk1"/>
                </a:solidFill>
              </a:rPr>
              <a:t>widths</a:t>
            </a:r>
            <a:endParaRPr lang="de-DE" sz="2800" dirty="0">
              <a:solidFill>
                <a:schemeClr val="dk1"/>
              </a:solidFill>
            </a:endParaRPr>
          </a:p>
          <a:p>
            <a:pPr marL="508000" lvl="0" indent="-457200" algn="l" rtl="0">
              <a:spcBef>
                <a:spcPts val="0"/>
              </a:spcBef>
              <a:spcAft>
                <a:spcPts val="0"/>
              </a:spcAft>
              <a:buClr>
                <a:schemeClr val="dk1"/>
              </a:buClr>
              <a:buSzPts val="2800"/>
              <a:buFont typeface="Symbol" pitchFamily="2" charset="2"/>
              <a:buChar char="-"/>
            </a:pPr>
            <a:r>
              <a:rPr lang="de-DE" sz="2800" dirty="0"/>
              <a:t>Further </a:t>
            </a:r>
            <a:r>
              <a:rPr lang="de-DE" sz="2800" dirty="0" err="1"/>
              <a:t>work</a:t>
            </a:r>
            <a:r>
              <a:rPr lang="de-DE" sz="2800" dirty="0"/>
              <a:t> </a:t>
            </a:r>
            <a:r>
              <a:rPr lang="de-DE" sz="2800" dirty="0" err="1"/>
              <a:t>of</a:t>
            </a:r>
            <a:r>
              <a:rPr lang="de-DE" sz="2800" dirty="0"/>
              <a:t> </a:t>
            </a:r>
            <a:r>
              <a:rPr lang="de-DE" sz="2800" dirty="0" err="1"/>
              <a:t>thesis</a:t>
            </a:r>
            <a:r>
              <a:rPr lang="de-DE" sz="2800" dirty="0"/>
              <a:t>: Extension </a:t>
            </a:r>
            <a:r>
              <a:rPr lang="de-DE" sz="2800" dirty="0" err="1"/>
              <a:t>of</a:t>
            </a:r>
            <a:r>
              <a:rPr lang="de-DE" sz="2800" dirty="0"/>
              <a:t> </a:t>
            </a:r>
            <a:r>
              <a:rPr lang="de-DE" sz="2800" dirty="0" err="1"/>
              <a:t>ice-shelf</a:t>
            </a:r>
            <a:r>
              <a:rPr lang="de-DE" sz="2800" dirty="0"/>
              <a:t> </a:t>
            </a:r>
            <a:r>
              <a:rPr lang="de-DE" sz="2800" dirty="0" err="1"/>
              <a:t>domain</a:t>
            </a:r>
            <a:r>
              <a:rPr lang="de-DE" sz="2800" dirty="0"/>
              <a:t> </a:t>
            </a:r>
            <a:r>
              <a:rPr lang="de-DE" sz="2800" dirty="0" err="1"/>
              <a:t>and</a:t>
            </a:r>
            <a:r>
              <a:rPr lang="de-DE" sz="2800" dirty="0"/>
              <a:t> </a:t>
            </a:r>
            <a:r>
              <a:rPr lang="de-DE" sz="2800" dirty="0" err="1"/>
              <a:t>its</a:t>
            </a:r>
            <a:r>
              <a:rPr lang="de-DE" sz="2800" dirty="0"/>
              <a:t> </a:t>
            </a:r>
            <a:r>
              <a:rPr lang="de-DE" sz="2800" dirty="0" err="1"/>
              <a:t>influence</a:t>
            </a:r>
            <a:r>
              <a:rPr lang="de-DE" sz="2800" dirty="0"/>
              <a:t> on </a:t>
            </a:r>
            <a:r>
              <a:rPr lang="de-DE" sz="2800" dirty="0" err="1"/>
              <a:t>hydrostatic</a:t>
            </a:r>
            <a:r>
              <a:rPr lang="de-DE" sz="2800" dirty="0"/>
              <a:t> </a:t>
            </a:r>
            <a:r>
              <a:rPr lang="de-DE" sz="2800" dirty="0" err="1"/>
              <a:t>equilibrium</a:t>
            </a:r>
            <a:r>
              <a:rPr lang="de-DE" sz="2800" dirty="0"/>
              <a:t> </a:t>
            </a:r>
            <a:r>
              <a:rPr lang="de-DE" sz="2800" dirty="0" err="1"/>
              <a:t>and</a:t>
            </a:r>
            <a:r>
              <a:rPr lang="de-DE" sz="2800" dirty="0"/>
              <a:t> </a:t>
            </a:r>
            <a:r>
              <a:rPr lang="de-DE" sz="2800" dirty="0" err="1"/>
              <a:t>ice-shelf</a:t>
            </a:r>
            <a:r>
              <a:rPr lang="de-DE" sz="2800" dirty="0"/>
              <a:t> </a:t>
            </a:r>
            <a:r>
              <a:rPr lang="de-DE" sz="2800" dirty="0" err="1"/>
              <a:t>channel</a:t>
            </a:r>
            <a:r>
              <a:rPr lang="de-DE" sz="2800" dirty="0"/>
              <a:t> </a:t>
            </a:r>
            <a:r>
              <a:rPr lang="de-DE" sz="2800" dirty="0" err="1"/>
              <a:t>formation</a:t>
            </a:r>
            <a:endParaRPr lang="de-DE" sz="2800" dirty="0"/>
          </a:p>
          <a:p>
            <a:pPr marL="50800" lvl="0" algn="l" rtl="0">
              <a:spcBef>
                <a:spcPts val="0"/>
              </a:spcBef>
              <a:spcAft>
                <a:spcPts val="0"/>
              </a:spcAft>
              <a:buClr>
                <a:schemeClr val="dk1"/>
              </a:buClr>
              <a:buSzPts val="2800"/>
            </a:pPr>
            <a:endParaRPr lang="de-DE" sz="2800" dirty="0"/>
          </a:p>
          <a:p>
            <a:pPr marL="50800" lvl="0" algn="l" rtl="0">
              <a:spcBef>
                <a:spcPts val="0"/>
              </a:spcBef>
              <a:spcAft>
                <a:spcPts val="0"/>
              </a:spcAft>
              <a:buClr>
                <a:schemeClr val="dk1"/>
              </a:buClr>
              <a:buSzPts val="2800"/>
            </a:pPr>
            <a:r>
              <a:rPr lang="de-DE" sz="2800" dirty="0">
                <a:solidFill>
                  <a:schemeClr val="dk1"/>
                </a:solidFill>
              </a:rPr>
              <a:t>	</a:t>
            </a:r>
          </a:p>
          <a:p>
            <a:pPr marL="508000" lvl="0" indent="-457200" algn="l" rtl="0">
              <a:spcBef>
                <a:spcPts val="0"/>
              </a:spcBef>
              <a:spcAft>
                <a:spcPts val="0"/>
              </a:spcAft>
              <a:buClr>
                <a:schemeClr val="dk1"/>
              </a:buClr>
              <a:buSzPts val="2800"/>
              <a:buFont typeface="Symbol" pitchFamily="2" charset="2"/>
              <a:buChar char="-"/>
            </a:pPr>
            <a:r>
              <a:rPr lang="de-DE" sz="2800" dirty="0" err="1">
                <a:solidFill>
                  <a:schemeClr val="dk1"/>
                </a:solidFill>
              </a:rPr>
              <a:t>Channelized</a:t>
            </a:r>
            <a:r>
              <a:rPr lang="de-DE" sz="2800" dirty="0">
                <a:solidFill>
                  <a:schemeClr val="dk1"/>
                </a:solidFill>
              </a:rPr>
              <a:t> </a:t>
            </a:r>
            <a:r>
              <a:rPr lang="de-DE" sz="2800" dirty="0" err="1">
                <a:solidFill>
                  <a:schemeClr val="dk1"/>
                </a:solidFill>
              </a:rPr>
              <a:t>melting</a:t>
            </a:r>
            <a:r>
              <a:rPr lang="de-DE" sz="2800" dirty="0">
                <a:solidFill>
                  <a:schemeClr val="dk1"/>
                </a:solidFill>
              </a:rPr>
              <a:t> </a:t>
            </a:r>
            <a:r>
              <a:rPr lang="de-DE" sz="2800" dirty="0" err="1">
                <a:solidFill>
                  <a:schemeClr val="dk1"/>
                </a:solidFill>
              </a:rPr>
              <a:t>could</a:t>
            </a:r>
            <a:r>
              <a:rPr lang="de-DE" sz="2800" dirty="0">
                <a:solidFill>
                  <a:schemeClr val="dk1"/>
                </a:solidFill>
              </a:rPr>
              <a:t> </a:t>
            </a:r>
            <a:r>
              <a:rPr lang="de-DE" sz="2800" dirty="0" err="1">
                <a:solidFill>
                  <a:schemeClr val="dk1"/>
                </a:solidFill>
              </a:rPr>
              <a:t>be</a:t>
            </a:r>
            <a:r>
              <a:rPr lang="de-DE" sz="2800" dirty="0">
                <a:solidFill>
                  <a:schemeClr val="dk1"/>
                </a:solidFill>
              </a:rPr>
              <a:t> </a:t>
            </a:r>
            <a:r>
              <a:rPr lang="de-DE" sz="2800" dirty="0" err="1">
                <a:solidFill>
                  <a:schemeClr val="dk1"/>
                </a:solidFill>
              </a:rPr>
              <a:t>induced</a:t>
            </a:r>
            <a:r>
              <a:rPr lang="de-DE" sz="2800" dirty="0">
                <a:solidFill>
                  <a:schemeClr val="dk1"/>
                </a:solidFill>
              </a:rPr>
              <a:t> </a:t>
            </a:r>
            <a:r>
              <a:rPr lang="de-DE" sz="2800" dirty="0" err="1">
                <a:solidFill>
                  <a:schemeClr val="dk1"/>
                </a:solidFill>
              </a:rPr>
              <a:t>through</a:t>
            </a:r>
            <a:r>
              <a:rPr lang="de-DE" sz="2800" dirty="0">
                <a:solidFill>
                  <a:schemeClr val="dk1"/>
                </a:solidFill>
              </a:rPr>
              <a:t> </a:t>
            </a:r>
            <a:r>
              <a:rPr lang="de-DE" sz="2800" dirty="0" err="1">
                <a:solidFill>
                  <a:schemeClr val="dk1"/>
                </a:solidFill>
              </a:rPr>
              <a:t>bedrock-bump</a:t>
            </a:r>
            <a:r>
              <a:rPr lang="de-DE" sz="2800" dirty="0">
                <a:solidFill>
                  <a:schemeClr val="dk1"/>
                </a:solidFill>
              </a:rPr>
              <a:t> in a FS- </a:t>
            </a:r>
            <a:r>
              <a:rPr lang="de-DE" sz="2800" dirty="0" err="1">
                <a:solidFill>
                  <a:schemeClr val="dk1"/>
                </a:solidFill>
              </a:rPr>
              <a:t>coupled</a:t>
            </a:r>
            <a:r>
              <a:rPr lang="de-DE" sz="2800" dirty="0">
                <a:solidFill>
                  <a:schemeClr val="dk1"/>
                </a:solidFill>
              </a:rPr>
              <a:t> </a:t>
            </a:r>
            <a:r>
              <a:rPr lang="de-DE" sz="2800" dirty="0" err="1">
                <a:solidFill>
                  <a:schemeClr val="dk1"/>
                </a:solidFill>
              </a:rPr>
              <a:t>ice</a:t>
            </a:r>
            <a:r>
              <a:rPr lang="de-DE" sz="2800" dirty="0">
                <a:solidFill>
                  <a:schemeClr val="dk1"/>
                </a:solidFill>
              </a:rPr>
              <a:t>-sheet / </a:t>
            </a:r>
            <a:r>
              <a:rPr lang="de-DE" sz="2800" dirty="0" err="1">
                <a:solidFill>
                  <a:schemeClr val="dk1"/>
                </a:solidFill>
              </a:rPr>
              <a:t>shelf</a:t>
            </a:r>
            <a:r>
              <a:rPr lang="de-DE" sz="2800" dirty="0">
                <a:solidFill>
                  <a:schemeClr val="dk1"/>
                </a:solidFill>
              </a:rPr>
              <a:t> </a:t>
            </a:r>
            <a:r>
              <a:rPr lang="de-DE" sz="2800" dirty="0" err="1">
                <a:solidFill>
                  <a:schemeClr val="dk1"/>
                </a:solidFill>
              </a:rPr>
              <a:t>model</a:t>
            </a:r>
            <a:r>
              <a:rPr lang="de-DE" sz="2800" dirty="0">
                <a:solidFill>
                  <a:schemeClr val="dk1"/>
                </a:solidFill>
              </a:rPr>
              <a:t> </a:t>
            </a:r>
            <a:r>
              <a:rPr lang="de-DE" sz="2800" dirty="0" err="1">
                <a:solidFill>
                  <a:schemeClr val="dk1"/>
                </a:solidFill>
              </a:rPr>
              <a:t>setup</a:t>
            </a:r>
            <a:endParaRPr sz="2800" dirty="0">
              <a:solidFill>
                <a:schemeClr val="dk1"/>
              </a:solidFill>
            </a:endParaRPr>
          </a:p>
        </p:txBody>
      </p:sp>
      <p:sp>
        <p:nvSpPr>
          <p:cNvPr id="113" name="Google Shape;113;p13"/>
          <p:cNvSpPr txBox="1"/>
          <p:nvPr/>
        </p:nvSpPr>
        <p:spPr>
          <a:xfrm>
            <a:off x="15232925" y="7050055"/>
            <a:ext cx="14060400" cy="769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800" b="1">
                <a:solidFill>
                  <a:schemeClr val="lt1"/>
                </a:solidFill>
              </a:rPr>
              <a:t>Scientific</a:t>
            </a:r>
            <a:r>
              <a:rPr lang="en-US" sz="4400" b="1">
                <a:solidFill>
                  <a:schemeClr val="lt1"/>
                </a:solidFill>
              </a:rPr>
              <a:t> Question</a:t>
            </a:r>
            <a:endParaRPr sz="4400" b="1">
              <a:solidFill>
                <a:schemeClr val="lt1"/>
              </a:solidFill>
              <a:latin typeface="Arial"/>
              <a:ea typeface="Arial"/>
              <a:cs typeface="Arial"/>
              <a:sym typeface="Arial"/>
            </a:endParaRPr>
          </a:p>
        </p:txBody>
      </p:sp>
      <p:sp>
        <p:nvSpPr>
          <p:cNvPr id="114" name="Google Shape;114;p13"/>
          <p:cNvSpPr txBox="1"/>
          <p:nvPr/>
        </p:nvSpPr>
        <p:spPr>
          <a:xfrm>
            <a:off x="574100" y="17893049"/>
            <a:ext cx="28830821" cy="769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b="1">
                <a:solidFill>
                  <a:schemeClr val="lt1"/>
                </a:solidFill>
              </a:rPr>
              <a:t>  </a:t>
            </a:r>
            <a:r>
              <a:rPr lang="en-US" sz="4800" b="1">
                <a:solidFill>
                  <a:schemeClr val="lt1"/>
                </a:solidFill>
              </a:rPr>
              <a:t>Results</a:t>
            </a:r>
            <a:endParaRPr sz="4800" b="1">
              <a:solidFill>
                <a:schemeClr val="lt1"/>
              </a:solidFill>
              <a:latin typeface="Arial"/>
              <a:ea typeface="Arial"/>
              <a:cs typeface="Arial"/>
              <a:sym typeface="Arial"/>
            </a:endParaRPr>
          </a:p>
        </p:txBody>
      </p:sp>
      <p:sp>
        <p:nvSpPr>
          <p:cNvPr id="115" name="Google Shape;115;p13"/>
          <p:cNvSpPr/>
          <p:nvPr/>
        </p:nvSpPr>
        <p:spPr>
          <a:xfrm>
            <a:off x="613329" y="18746054"/>
            <a:ext cx="28830822" cy="15544495"/>
          </a:xfrm>
          <a:prstGeom prst="roundRect">
            <a:avLst>
              <a:gd name="adj" fmla="val 2460"/>
            </a:avLst>
          </a:prstGeom>
          <a:ln w="57150">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p>
            <a:pPr marL="914400" lvl="0" algn="ctr"/>
            <a:endParaRPr lang="de-DE" sz="3200" b="0" dirty="0">
              <a:solidFill>
                <a:schemeClr val="dk1"/>
              </a:solidFill>
              <a:ea typeface="Cambria Math" panose="02040503050406030204" pitchFamily="18" charset="0"/>
            </a:endParaRPr>
          </a:p>
          <a:p>
            <a:pPr marL="914400" lvl="0"/>
            <a:endParaRPr lang="de-DE" sz="3200" b="0" dirty="0">
              <a:solidFill>
                <a:schemeClr val="dk1"/>
              </a:solidFill>
              <a:ea typeface="Cambria Math" panose="02040503050406030204" pitchFamily="18" charset="0"/>
            </a:endParaRPr>
          </a:p>
          <a:p>
            <a:pPr marL="914400" lvl="0"/>
            <a:r>
              <a:rPr lang="de-DE" sz="3200" dirty="0">
                <a:solidFill>
                  <a:schemeClr val="dk1"/>
                </a:solidFill>
              </a:rPr>
              <a:t>									</a:t>
            </a:r>
          </a:p>
          <a:p>
            <a:pPr marL="914400" lvl="0"/>
            <a:r>
              <a:rPr lang="de-DE" sz="3200" dirty="0">
                <a:solidFill>
                  <a:schemeClr val="dk1"/>
                </a:solidFill>
              </a:rPr>
              <a:t>								</a:t>
            </a:r>
            <a:endParaRPr sz="3200" dirty="0">
              <a:solidFill>
                <a:schemeClr val="dk1"/>
              </a:solidFill>
            </a:endParaRPr>
          </a:p>
        </p:txBody>
      </p:sp>
      <p:sp>
        <p:nvSpPr>
          <p:cNvPr id="54" name="Google Shape;89;p13">
            <a:extLst>
              <a:ext uri="{FF2B5EF4-FFF2-40B4-BE49-F238E27FC236}">
                <a16:creationId xmlns:a16="http://schemas.microsoft.com/office/drawing/2014/main" id="{A4D8BEED-C173-AA47-A7FB-CAED6718F28B}"/>
              </a:ext>
            </a:extLst>
          </p:cNvPr>
          <p:cNvSpPr/>
          <p:nvPr/>
        </p:nvSpPr>
        <p:spPr>
          <a:xfrm>
            <a:off x="563194" y="34352807"/>
            <a:ext cx="28830822" cy="608100"/>
          </a:xfrm>
          <a:prstGeom prst="roundRect">
            <a:avLst>
              <a:gd name="adj" fmla="val 16667"/>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p13">
            <a:extLst>
              <a:ext uri="{FF2B5EF4-FFF2-40B4-BE49-F238E27FC236}">
                <a16:creationId xmlns:a16="http://schemas.microsoft.com/office/drawing/2014/main" id="{C1C466CD-6CC7-4646-ADA0-1B305BA41F12}"/>
              </a:ext>
            </a:extLst>
          </p:cNvPr>
          <p:cNvSpPr txBox="1"/>
          <p:nvPr/>
        </p:nvSpPr>
        <p:spPr>
          <a:xfrm>
            <a:off x="524811" y="34234823"/>
            <a:ext cx="28830821" cy="769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b="1">
                <a:solidFill>
                  <a:schemeClr val="lt1"/>
                </a:solidFill>
              </a:rPr>
              <a:t>  </a:t>
            </a:r>
            <a:r>
              <a:rPr lang="en-US" sz="4800" b="1">
                <a:solidFill>
                  <a:schemeClr val="lt1"/>
                </a:solidFill>
              </a:rPr>
              <a:t>Methods</a:t>
            </a:r>
            <a:endParaRPr sz="4800" b="1">
              <a:solidFill>
                <a:schemeClr val="lt1"/>
              </a:solidFill>
              <a:latin typeface="Arial"/>
              <a:ea typeface="Arial"/>
              <a:cs typeface="Arial"/>
              <a:sym typeface="Arial"/>
            </a:endParaRPr>
          </a:p>
        </p:txBody>
      </p:sp>
      <p:sp>
        <p:nvSpPr>
          <p:cNvPr id="94" name="Google Shape;106;p13">
            <a:extLst>
              <a:ext uri="{FF2B5EF4-FFF2-40B4-BE49-F238E27FC236}">
                <a16:creationId xmlns:a16="http://schemas.microsoft.com/office/drawing/2014/main" id="{FDDC4189-95EB-054E-9FAF-6C7DAB3FEDDE}"/>
              </a:ext>
            </a:extLst>
          </p:cNvPr>
          <p:cNvSpPr txBox="1"/>
          <p:nvPr/>
        </p:nvSpPr>
        <p:spPr>
          <a:xfrm>
            <a:off x="831061" y="8270124"/>
            <a:ext cx="13774082" cy="9478687"/>
          </a:xfrm>
          <a:prstGeom prst="rect">
            <a:avLst/>
          </a:prstGeom>
          <a:noFill/>
          <a:ln>
            <a:noFill/>
          </a:ln>
        </p:spPr>
        <p:txBody>
          <a:bodyPr spcFirstLastPara="1" wrap="square" lIns="91425" tIns="45700" rIns="91425" bIns="45700" anchor="t" anchorCtr="0">
            <a:noAutofit/>
          </a:bodyPr>
          <a:lstStyle/>
          <a:p>
            <a:pPr marL="50800" lvl="3" algn="just">
              <a:buSzPts val="2800"/>
            </a:pPr>
            <a:r>
              <a:rPr lang="en-GB" sz="2800" dirty="0"/>
              <a:t>Ice shelves are the </a:t>
            </a:r>
            <a:r>
              <a:rPr lang="en-GB" sz="2800" b="1" dirty="0"/>
              <a:t>floating tongue extensions </a:t>
            </a:r>
            <a:r>
              <a:rPr lang="en-GB" sz="2800" dirty="0"/>
              <a:t>of grounded glaciers (ice-sheets) in Antarctica and Greenland. The buttressing effect (back stress) of ice-shelves in Antarctica is the </a:t>
            </a:r>
            <a:r>
              <a:rPr lang="en-GB" sz="2800" b="1" dirty="0"/>
              <a:t>key driver on the stability of vulnerable regions </a:t>
            </a:r>
            <a:r>
              <a:rPr lang="en-GB" sz="2800" dirty="0"/>
              <a:t>in the Antarctic</a:t>
            </a:r>
            <a:r>
              <a:rPr lang="en-GB" sz="2800" baseline="30000" dirty="0"/>
              <a:t> [1]</a:t>
            </a:r>
            <a:r>
              <a:rPr lang="en-GB" sz="2800" dirty="0"/>
              <a:t>. The transition zone/line between ice-sheet and ice-shelf (grounding line) controls the continental mass flux and regulates the disintegration of the ice-shelf. Eventually, this process leads to </a:t>
            </a:r>
            <a:r>
              <a:rPr lang="en-GB" sz="2800" b="1" dirty="0"/>
              <a:t>acceleration of continental ice flux</a:t>
            </a:r>
            <a:r>
              <a:rPr lang="en-GB" sz="2800" dirty="0"/>
              <a:t>, hence to a </a:t>
            </a:r>
            <a:r>
              <a:rPr lang="en-GB" sz="2800" b="1" dirty="0"/>
              <a:t>contribution to the global sea-level budget</a:t>
            </a:r>
            <a:r>
              <a:rPr lang="en-GB" sz="2800" dirty="0"/>
              <a:t> </a:t>
            </a:r>
            <a:r>
              <a:rPr lang="en-GB" sz="2800" baseline="30000" dirty="0"/>
              <a:t>[2]</a:t>
            </a:r>
            <a:r>
              <a:rPr lang="en-GB" sz="2800" dirty="0"/>
              <a:t>. Ice-shelf channels (longitudinal depressions at top and bottom of the ice-shelf) are known to alter stress distribution in the interior of the ice-shelf and eventually weaken its integrity due to fractures and rifts </a:t>
            </a:r>
            <a:r>
              <a:rPr lang="en-GB" sz="2800" baseline="30000" dirty="0"/>
              <a:t>[3][4]</a:t>
            </a:r>
            <a:r>
              <a:rPr lang="en-GB" sz="2800" dirty="0"/>
              <a:t>. In this thesis, the influence of </a:t>
            </a:r>
            <a:r>
              <a:rPr lang="en-GB" sz="2800" b="1" dirty="0"/>
              <a:t>altering widths of ice-shelf channels </a:t>
            </a:r>
            <a:r>
              <a:rPr lang="en-GB" sz="2800" dirty="0"/>
              <a:t>on </a:t>
            </a:r>
            <a:r>
              <a:rPr lang="en-GB" sz="2800" b="1" dirty="0"/>
              <a:t>bridging</a:t>
            </a:r>
            <a:r>
              <a:rPr lang="en-GB" sz="2800" dirty="0"/>
              <a:t> (variation in shear-stress) and </a:t>
            </a:r>
            <a:r>
              <a:rPr lang="en-GB" sz="2800" b="1" dirty="0"/>
              <a:t>hydrostatic deviation </a:t>
            </a:r>
            <a:r>
              <a:rPr lang="en-GB" sz="2800" dirty="0"/>
              <a:t>in a purely synthetic 2D a 3D Full-Stokes model (using ELMER/ICE) is analysed.</a:t>
            </a:r>
          </a:p>
          <a:p>
            <a:pPr marL="50800" lvl="3">
              <a:buSzPts val="2800"/>
            </a:pPr>
            <a:endParaRPr lang="de-DE" sz="2800" dirty="0"/>
          </a:p>
          <a:p>
            <a:pPr marL="50800" lvl="3">
              <a:buSzPts val="2800"/>
            </a:pPr>
            <a:endParaRPr sz="2800" dirty="0"/>
          </a:p>
          <a:p>
            <a:pPr marL="0" marR="0" lvl="0" indent="0" algn="l" rtl="0">
              <a:spcBef>
                <a:spcPts val="0"/>
              </a:spcBef>
              <a:spcAft>
                <a:spcPts val="0"/>
              </a:spcAft>
              <a:buNone/>
            </a:pPr>
            <a:endParaRPr sz="2800" dirty="0"/>
          </a:p>
          <a:p>
            <a:pPr marL="0" marR="0" lvl="0" indent="0" algn="l" rtl="0">
              <a:spcBef>
                <a:spcPts val="0"/>
              </a:spcBef>
              <a:spcAft>
                <a:spcPts val="0"/>
              </a:spcAft>
              <a:buNone/>
            </a:pPr>
            <a:endParaRPr sz="2800" dirty="0"/>
          </a:p>
          <a:p>
            <a:pPr marL="0" marR="0" lvl="0" indent="0" algn="l" rtl="0">
              <a:spcBef>
                <a:spcPts val="0"/>
              </a:spcBef>
              <a:spcAft>
                <a:spcPts val="0"/>
              </a:spcAft>
              <a:buNone/>
            </a:pPr>
            <a:endParaRPr sz="2800" dirty="0"/>
          </a:p>
          <a:p>
            <a:pPr marL="0" marR="0" lvl="0" indent="0" algn="l" rtl="0">
              <a:spcBef>
                <a:spcPts val="0"/>
              </a:spcBef>
              <a:spcAft>
                <a:spcPts val="0"/>
              </a:spcAft>
              <a:buNone/>
            </a:pPr>
            <a:endParaRPr sz="2800" dirty="0"/>
          </a:p>
          <a:p>
            <a:pPr marL="0" marR="0" lvl="0" indent="0" algn="l" rtl="0">
              <a:spcBef>
                <a:spcPts val="0"/>
              </a:spcBef>
              <a:spcAft>
                <a:spcPts val="0"/>
              </a:spcAft>
              <a:buNone/>
            </a:pPr>
            <a:r>
              <a:rPr lang="de-DE" sz="2800" dirty="0"/>
              <a:t>				</a:t>
            </a:r>
            <a:endParaRPr sz="2800" dirty="0"/>
          </a:p>
        </p:txBody>
      </p:sp>
      <p:pic>
        <p:nvPicPr>
          <p:cNvPr id="17" name="Picture 16">
            <a:extLst>
              <a:ext uri="{FF2B5EF4-FFF2-40B4-BE49-F238E27FC236}">
                <a16:creationId xmlns:a16="http://schemas.microsoft.com/office/drawing/2014/main" id="{64A1C706-1ACD-3C41-9CC7-5E3B25B85616}"/>
              </a:ext>
            </a:extLst>
          </p:cNvPr>
          <p:cNvPicPr>
            <a:picLocks noChangeAspect="1"/>
          </p:cNvPicPr>
          <p:nvPr/>
        </p:nvPicPr>
        <p:blipFill>
          <a:blip r:embed="rId4"/>
          <a:stretch>
            <a:fillRect/>
          </a:stretch>
        </p:blipFill>
        <p:spPr>
          <a:xfrm>
            <a:off x="1068555" y="3976026"/>
            <a:ext cx="3733697" cy="2188590"/>
          </a:xfrm>
          <a:prstGeom prst="rect">
            <a:avLst/>
          </a:prstGeom>
        </p:spPr>
      </p:pic>
      <p:pic>
        <p:nvPicPr>
          <p:cNvPr id="43" name="Picture 42">
            <a:extLst>
              <a:ext uri="{FF2B5EF4-FFF2-40B4-BE49-F238E27FC236}">
                <a16:creationId xmlns:a16="http://schemas.microsoft.com/office/drawing/2014/main" id="{6387007A-CDC5-844A-B467-C9FFFFADCB08}"/>
              </a:ext>
            </a:extLst>
          </p:cNvPr>
          <p:cNvPicPr>
            <a:picLocks noChangeAspect="1"/>
          </p:cNvPicPr>
          <p:nvPr/>
        </p:nvPicPr>
        <p:blipFill>
          <a:blip r:embed="rId5"/>
          <a:stretch>
            <a:fillRect/>
          </a:stretch>
        </p:blipFill>
        <p:spPr>
          <a:xfrm>
            <a:off x="23826080" y="687744"/>
            <a:ext cx="6099347" cy="2279853"/>
          </a:xfrm>
          <a:prstGeom prst="rect">
            <a:avLst/>
          </a:prstGeom>
        </p:spPr>
      </p:pic>
      <p:cxnSp>
        <p:nvCxnSpPr>
          <p:cNvPr id="53" name="Straight Connector 52">
            <a:extLst>
              <a:ext uri="{FF2B5EF4-FFF2-40B4-BE49-F238E27FC236}">
                <a16:creationId xmlns:a16="http://schemas.microsoft.com/office/drawing/2014/main" id="{509F5DFA-ABAB-4248-98AF-B267EC47D4E0}"/>
              </a:ext>
            </a:extLst>
          </p:cNvPr>
          <p:cNvCxnSpPr>
            <a:cxnSpLocks/>
          </p:cNvCxnSpPr>
          <p:nvPr/>
        </p:nvCxnSpPr>
        <p:spPr>
          <a:xfrm flipV="1">
            <a:off x="12799892" y="36939065"/>
            <a:ext cx="0" cy="623854"/>
          </a:xfrm>
          <a:prstGeom prst="line">
            <a:avLst/>
          </a:prstGeom>
          <a:ln w="38100">
            <a:solidFill>
              <a:schemeClr val="tx1"/>
            </a:solidFill>
            <a:prstDash val="sysDot"/>
          </a:ln>
        </p:spPr>
        <p:style>
          <a:lnRef idx="1">
            <a:schemeClr val="dk1"/>
          </a:lnRef>
          <a:fillRef idx="0">
            <a:schemeClr val="dk1"/>
          </a:fillRef>
          <a:effectRef idx="0">
            <a:schemeClr val="dk1"/>
          </a:effectRef>
          <a:fontRef idx="minor">
            <a:schemeClr val="tx1"/>
          </a:fontRef>
        </p:style>
      </p:cxnSp>
      <p:grpSp>
        <p:nvGrpSpPr>
          <p:cNvPr id="119" name="Group 118">
            <a:extLst>
              <a:ext uri="{FF2B5EF4-FFF2-40B4-BE49-F238E27FC236}">
                <a16:creationId xmlns:a16="http://schemas.microsoft.com/office/drawing/2014/main" id="{FA43A46D-3B75-2146-B616-09F5F38D1C4F}"/>
              </a:ext>
            </a:extLst>
          </p:cNvPr>
          <p:cNvGrpSpPr/>
          <p:nvPr/>
        </p:nvGrpSpPr>
        <p:grpSpPr>
          <a:xfrm>
            <a:off x="778734" y="18889833"/>
            <a:ext cx="19444995" cy="8662615"/>
            <a:chOff x="831061" y="19626652"/>
            <a:chExt cx="19444995" cy="8662615"/>
          </a:xfrm>
        </p:grpSpPr>
        <p:grpSp>
          <p:nvGrpSpPr>
            <p:cNvPr id="116" name="Group 115">
              <a:extLst>
                <a:ext uri="{FF2B5EF4-FFF2-40B4-BE49-F238E27FC236}">
                  <a16:creationId xmlns:a16="http://schemas.microsoft.com/office/drawing/2014/main" id="{FAA7B710-D75A-044F-A347-D95906AAAB3A}"/>
                </a:ext>
              </a:extLst>
            </p:cNvPr>
            <p:cNvGrpSpPr/>
            <p:nvPr/>
          </p:nvGrpSpPr>
          <p:grpSpPr>
            <a:xfrm>
              <a:off x="831061" y="19626652"/>
              <a:ext cx="19444995" cy="8662615"/>
              <a:chOff x="1890311" y="19840100"/>
              <a:chExt cx="19444995" cy="8662615"/>
            </a:xfrm>
          </p:grpSpPr>
          <p:pic>
            <p:nvPicPr>
              <p:cNvPr id="125" name="Picture 124">
                <a:extLst>
                  <a:ext uri="{FF2B5EF4-FFF2-40B4-BE49-F238E27FC236}">
                    <a16:creationId xmlns:a16="http://schemas.microsoft.com/office/drawing/2014/main" id="{A73EED0E-1730-9840-93E0-0F0C1DD06C40}"/>
                  </a:ext>
                </a:extLst>
              </p:cNvPr>
              <p:cNvPicPr>
                <a:picLocks noChangeAspect="1"/>
              </p:cNvPicPr>
              <p:nvPr/>
            </p:nvPicPr>
            <p:blipFill rotWithShape="1">
              <a:blip r:embed="rId6"/>
              <a:srcRect t="30759" r="50806" b="49752"/>
              <a:stretch/>
            </p:blipFill>
            <p:spPr>
              <a:xfrm>
                <a:off x="1890311" y="19844266"/>
                <a:ext cx="7948310" cy="3109060"/>
              </a:xfrm>
              <a:prstGeom prst="rect">
                <a:avLst/>
              </a:prstGeom>
            </p:spPr>
          </p:pic>
          <p:pic>
            <p:nvPicPr>
              <p:cNvPr id="77" name="Picture 76">
                <a:extLst>
                  <a:ext uri="{FF2B5EF4-FFF2-40B4-BE49-F238E27FC236}">
                    <a16:creationId xmlns:a16="http://schemas.microsoft.com/office/drawing/2014/main" id="{025C677B-6944-3C42-B77D-C77155B8247C}"/>
                  </a:ext>
                </a:extLst>
              </p:cNvPr>
              <p:cNvPicPr>
                <a:picLocks noChangeAspect="1"/>
              </p:cNvPicPr>
              <p:nvPr/>
            </p:nvPicPr>
            <p:blipFill rotWithShape="1">
              <a:blip r:embed="rId7"/>
              <a:srcRect l="49342" t="30602" r="1116" b="49900"/>
              <a:stretch/>
            </p:blipFill>
            <p:spPr>
              <a:xfrm>
                <a:off x="13330769" y="22696716"/>
                <a:ext cx="8004537" cy="3110496"/>
              </a:xfrm>
              <a:prstGeom prst="rect">
                <a:avLst/>
              </a:prstGeom>
            </p:spPr>
          </p:pic>
          <p:grpSp>
            <p:nvGrpSpPr>
              <p:cNvPr id="110" name="Group 109">
                <a:extLst>
                  <a:ext uri="{FF2B5EF4-FFF2-40B4-BE49-F238E27FC236}">
                    <a16:creationId xmlns:a16="http://schemas.microsoft.com/office/drawing/2014/main" id="{42A2E936-A9CD-6547-9322-8E4B5AAE5428}"/>
                  </a:ext>
                </a:extLst>
              </p:cNvPr>
              <p:cNvGrpSpPr/>
              <p:nvPr/>
            </p:nvGrpSpPr>
            <p:grpSpPr>
              <a:xfrm>
                <a:off x="13335939" y="19845367"/>
                <a:ext cx="7999367" cy="8656989"/>
                <a:chOff x="13772494" y="19804743"/>
                <a:chExt cx="7999367" cy="8656989"/>
              </a:xfrm>
            </p:grpSpPr>
            <p:pic>
              <p:nvPicPr>
                <p:cNvPr id="75" name="Picture 74">
                  <a:extLst>
                    <a:ext uri="{FF2B5EF4-FFF2-40B4-BE49-F238E27FC236}">
                      <a16:creationId xmlns:a16="http://schemas.microsoft.com/office/drawing/2014/main" id="{14F2CD67-1F1D-3C4D-BC50-8B67DA7D9957}"/>
                    </a:ext>
                  </a:extLst>
                </p:cNvPr>
                <p:cNvPicPr>
                  <a:picLocks noChangeAspect="1"/>
                </p:cNvPicPr>
                <p:nvPr/>
              </p:nvPicPr>
              <p:blipFill rotWithShape="1">
                <a:blip r:embed="rId6"/>
                <a:srcRect l="49232" t="30460" r="1258" b="50614"/>
                <a:stretch/>
              </p:blipFill>
              <p:spPr>
                <a:xfrm>
                  <a:off x="13772494" y="19804743"/>
                  <a:ext cx="7999367" cy="3019309"/>
                </a:xfrm>
                <a:prstGeom prst="rect">
                  <a:avLst/>
                </a:prstGeom>
              </p:spPr>
            </p:pic>
            <p:pic>
              <p:nvPicPr>
                <p:cNvPr id="80" name="Picture 79">
                  <a:extLst>
                    <a:ext uri="{FF2B5EF4-FFF2-40B4-BE49-F238E27FC236}">
                      <a16:creationId xmlns:a16="http://schemas.microsoft.com/office/drawing/2014/main" id="{1E5A6649-CE96-BF4C-B15F-73FE75F4A179}"/>
                    </a:ext>
                  </a:extLst>
                </p:cNvPr>
                <p:cNvPicPr>
                  <a:picLocks noChangeAspect="1"/>
                </p:cNvPicPr>
                <p:nvPr/>
              </p:nvPicPr>
              <p:blipFill rotWithShape="1">
                <a:blip r:embed="rId8"/>
                <a:srcRect l="49248" t="30772" r="1245" b="50264"/>
                <a:stretch/>
              </p:blipFill>
              <p:spPr>
                <a:xfrm>
                  <a:off x="13772979" y="25436425"/>
                  <a:ext cx="7998882" cy="3025307"/>
                </a:xfrm>
                <a:prstGeom prst="rect">
                  <a:avLst/>
                </a:prstGeom>
              </p:spPr>
            </p:pic>
          </p:grpSp>
          <p:pic>
            <p:nvPicPr>
              <p:cNvPr id="141" name="Picture 140">
                <a:extLst>
                  <a:ext uri="{FF2B5EF4-FFF2-40B4-BE49-F238E27FC236}">
                    <a16:creationId xmlns:a16="http://schemas.microsoft.com/office/drawing/2014/main" id="{69C7D998-77C4-A042-B6B2-0D98217FF7CE}"/>
                  </a:ext>
                </a:extLst>
              </p:cNvPr>
              <p:cNvPicPr>
                <a:picLocks noChangeAspect="1"/>
              </p:cNvPicPr>
              <p:nvPr/>
            </p:nvPicPr>
            <p:blipFill rotWithShape="1">
              <a:blip r:embed="rId8"/>
              <a:srcRect t="30794" r="50771" b="49821"/>
              <a:stretch/>
            </p:blipFill>
            <p:spPr>
              <a:xfrm>
                <a:off x="1890311" y="25410246"/>
                <a:ext cx="7953965" cy="3092469"/>
              </a:xfrm>
              <a:prstGeom prst="rect">
                <a:avLst/>
              </a:prstGeom>
            </p:spPr>
          </p:pic>
          <p:pic>
            <p:nvPicPr>
              <p:cNvPr id="85" name="Picture 84">
                <a:extLst>
                  <a:ext uri="{FF2B5EF4-FFF2-40B4-BE49-F238E27FC236}">
                    <a16:creationId xmlns:a16="http://schemas.microsoft.com/office/drawing/2014/main" id="{FE0C120B-320A-6340-8B9F-E70F05DD19D4}"/>
                  </a:ext>
                </a:extLst>
              </p:cNvPr>
              <p:cNvPicPr>
                <a:picLocks noChangeAspect="1"/>
              </p:cNvPicPr>
              <p:nvPr/>
            </p:nvPicPr>
            <p:blipFill>
              <a:blip r:embed="rId9"/>
              <a:stretch>
                <a:fillRect/>
              </a:stretch>
            </p:blipFill>
            <p:spPr>
              <a:xfrm>
                <a:off x="10080773" y="19840100"/>
                <a:ext cx="3023345" cy="2682000"/>
              </a:xfrm>
              <a:prstGeom prst="rect">
                <a:avLst/>
              </a:prstGeom>
            </p:spPr>
          </p:pic>
          <p:pic>
            <p:nvPicPr>
              <p:cNvPr id="87" name="Picture 86">
                <a:extLst>
                  <a:ext uri="{FF2B5EF4-FFF2-40B4-BE49-F238E27FC236}">
                    <a16:creationId xmlns:a16="http://schemas.microsoft.com/office/drawing/2014/main" id="{34A55966-EBAB-024F-B2A2-C25C2688CD69}"/>
                  </a:ext>
                </a:extLst>
              </p:cNvPr>
              <p:cNvPicPr>
                <a:picLocks noChangeAspect="1"/>
              </p:cNvPicPr>
              <p:nvPr/>
            </p:nvPicPr>
            <p:blipFill>
              <a:blip r:embed="rId10"/>
              <a:stretch>
                <a:fillRect/>
              </a:stretch>
            </p:blipFill>
            <p:spPr>
              <a:xfrm>
                <a:off x="10080502" y="22617301"/>
                <a:ext cx="3023616" cy="2682240"/>
              </a:xfrm>
              <a:prstGeom prst="rect">
                <a:avLst/>
              </a:prstGeom>
            </p:spPr>
          </p:pic>
        </p:grpSp>
        <p:pic>
          <p:nvPicPr>
            <p:cNvPr id="118" name="Picture 117">
              <a:extLst>
                <a:ext uri="{FF2B5EF4-FFF2-40B4-BE49-F238E27FC236}">
                  <a16:creationId xmlns:a16="http://schemas.microsoft.com/office/drawing/2014/main" id="{77AADA2C-4AC4-204E-B12A-78CECCD7CED3}"/>
                </a:ext>
              </a:extLst>
            </p:cNvPr>
            <p:cNvPicPr>
              <a:picLocks noChangeAspect="1"/>
            </p:cNvPicPr>
            <p:nvPr/>
          </p:nvPicPr>
          <p:blipFill>
            <a:blip r:embed="rId11"/>
            <a:stretch>
              <a:fillRect/>
            </a:stretch>
          </p:blipFill>
          <p:spPr>
            <a:xfrm>
              <a:off x="9041986" y="25181294"/>
              <a:ext cx="3023616" cy="2865120"/>
            </a:xfrm>
            <a:prstGeom prst="rect">
              <a:avLst/>
            </a:prstGeom>
          </p:spPr>
        </p:pic>
      </p:grpSp>
      <p:sp>
        <p:nvSpPr>
          <p:cNvPr id="121" name="TextBox 120">
            <a:extLst>
              <a:ext uri="{FF2B5EF4-FFF2-40B4-BE49-F238E27FC236}">
                <a16:creationId xmlns:a16="http://schemas.microsoft.com/office/drawing/2014/main" id="{F5F7E640-16BE-6D41-82F4-F8BA4A01C15B}"/>
              </a:ext>
            </a:extLst>
          </p:cNvPr>
          <p:cNvSpPr txBox="1"/>
          <p:nvPr/>
        </p:nvSpPr>
        <p:spPr>
          <a:xfrm>
            <a:off x="778734" y="27477536"/>
            <a:ext cx="19444995" cy="1631216"/>
          </a:xfrm>
          <a:prstGeom prst="rect">
            <a:avLst/>
          </a:prstGeom>
          <a:noFill/>
        </p:spPr>
        <p:txBody>
          <a:bodyPr wrap="square" rtlCol="0">
            <a:spAutoFit/>
          </a:bodyPr>
          <a:lstStyle/>
          <a:p>
            <a:r>
              <a:rPr lang="en-GB" sz="2000" b="1" dirty="0"/>
              <a:t>Figure 2. </a:t>
            </a:r>
            <a:r>
              <a:rPr lang="en-GB" sz="2000" dirty="0"/>
              <a:t>Rows: channel widths (400 m, 894 m and 2828 m). Left section (a.1, b.1, c.1) shows the modelled hydrostatic thickness with top and bottom of ice-shelf (blue curve) versus the calculated hydrostatic thickness (dotted red curve) after 250 years, right section (a.3,b.3,c.3) after 500 years. X-axis is the total shelf width, y-axis the vertical extent. The initial channel amplitude (without melting) remains for altering widths at 150 m. Middle section depicts the root-mean square of the hydrostatic deviation between modelled and calculated thickness over the whole ice-shelf domain (x = 10 km).</a:t>
            </a:r>
            <a:r>
              <a:rPr lang="en-GB" sz="2000" b="1" dirty="0"/>
              <a:t> </a:t>
            </a:r>
            <a:r>
              <a:rPr lang="en-GB" sz="2000" dirty="0"/>
              <a:t>As a reference, the RMS of a channel with width = 282 m is plotted along with the  channels with increasing width. 2D simulation case.</a:t>
            </a:r>
          </a:p>
        </p:txBody>
      </p:sp>
      <p:sp>
        <p:nvSpPr>
          <p:cNvPr id="120" name="TextBox 119">
            <a:extLst>
              <a:ext uri="{FF2B5EF4-FFF2-40B4-BE49-F238E27FC236}">
                <a16:creationId xmlns:a16="http://schemas.microsoft.com/office/drawing/2014/main" id="{DA3ED043-8170-0444-8007-68AE67A23639}"/>
              </a:ext>
            </a:extLst>
          </p:cNvPr>
          <p:cNvSpPr txBox="1"/>
          <p:nvPr/>
        </p:nvSpPr>
        <p:spPr>
          <a:xfrm>
            <a:off x="1534816" y="19054474"/>
            <a:ext cx="537744" cy="307777"/>
          </a:xfrm>
          <a:prstGeom prst="rect">
            <a:avLst/>
          </a:prstGeom>
          <a:noFill/>
        </p:spPr>
        <p:txBody>
          <a:bodyPr wrap="square" rtlCol="0">
            <a:spAutoFit/>
          </a:bodyPr>
          <a:lstStyle/>
          <a:p>
            <a:r>
              <a:rPr lang="de-DE" b="1" dirty="0"/>
              <a:t>a.1)</a:t>
            </a:r>
          </a:p>
        </p:txBody>
      </p:sp>
      <p:sp>
        <p:nvSpPr>
          <p:cNvPr id="152" name="TextBox 151">
            <a:extLst>
              <a:ext uri="{FF2B5EF4-FFF2-40B4-BE49-F238E27FC236}">
                <a16:creationId xmlns:a16="http://schemas.microsoft.com/office/drawing/2014/main" id="{355155FF-B71F-9C47-9444-066A5DEAB8F6}"/>
              </a:ext>
            </a:extLst>
          </p:cNvPr>
          <p:cNvSpPr txBox="1"/>
          <p:nvPr/>
        </p:nvSpPr>
        <p:spPr>
          <a:xfrm>
            <a:off x="1547467" y="24568322"/>
            <a:ext cx="645460" cy="307777"/>
          </a:xfrm>
          <a:prstGeom prst="rect">
            <a:avLst/>
          </a:prstGeom>
          <a:noFill/>
        </p:spPr>
        <p:txBody>
          <a:bodyPr wrap="square" rtlCol="0">
            <a:spAutoFit/>
          </a:bodyPr>
          <a:lstStyle/>
          <a:p>
            <a:r>
              <a:rPr lang="de-DE" b="1" dirty="0"/>
              <a:t>c.1)</a:t>
            </a:r>
          </a:p>
        </p:txBody>
      </p:sp>
      <p:sp>
        <p:nvSpPr>
          <p:cNvPr id="157" name="TextBox 156">
            <a:extLst>
              <a:ext uri="{FF2B5EF4-FFF2-40B4-BE49-F238E27FC236}">
                <a16:creationId xmlns:a16="http://schemas.microsoft.com/office/drawing/2014/main" id="{A93371E9-8687-AE45-A9E0-148B953E56B2}"/>
              </a:ext>
            </a:extLst>
          </p:cNvPr>
          <p:cNvSpPr txBox="1"/>
          <p:nvPr/>
        </p:nvSpPr>
        <p:spPr>
          <a:xfrm>
            <a:off x="9329859" y="18985239"/>
            <a:ext cx="611401" cy="307777"/>
          </a:xfrm>
          <a:prstGeom prst="rect">
            <a:avLst/>
          </a:prstGeom>
          <a:noFill/>
        </p:spPr>
        <p:txBody>
          <a:bodyPr wrap="square" rtlCol="0">
            <a:spAutoFit/>
          </a:bodyPr>
          <a:lstStyle/>
          <a:p>
            <a:r>
              <a:rPr lang="de-DE" b="1" dirty="0"/>
              <a:t>a.2)</a:t>
            </a:r>
          </a:p>
        </p:txBody>
      </p:sp>
      <p:sp>
        <p:nvSpPr>
          <p:cNvPr id="158" name="TextBox 157">
            <a:extLst>
              <a:ext uri="{FF2B5EF4-FFF2-40B4-BE49-F238E27FC236}">
                <a16:creationId xmlns:a16="http://schemas.microsoft.com/office/drawing/2014/main" id="{7EAFDB05-7996-F846-9366-B2AF5D07F775}"/>
              </a:ext>
            </a:extLst>
          </p:cNvPr>
          <p:cNvSpPr txBox="1"/>
          <p:nvPr/>
        </p:nvSpPr>
        <p:spPr>
          <a:xfrm>
            <a:off x="9331552" y="21787620"/>
            <a:ext cx="609708" cy="319168"/>
          </a:xfrm>
          <a:prstGeom prst="rect">
            <a:avLst/>
          </a:prstGeom>
          <a:noFill/>
        </p:spPr>
        <p:txBody>
          <a:bodyPr wrap="square" rtlCol="0">
            <a:spAutoFit/>
          </a:bodyPr>
          <a:lstStyle/>
          <a:p>
            <a:r>
              <a:rPr lang="de-DE" b="1" dirty="0"/>
              <a:t>b.2)</a:t>
            </a:r>
          </a:p>
        </p:txBody>
      </p:sp>
      <p:sp>
        <p:nvSpPr>
          <p:cNvPr id="159" name="TextBox 158">
            <a:extLst>
              <a:ext uri="{FF2B5EF4-FFF2-40B4-BE49-F238E27FC236}">
                <a16:creationId xmlns:a16="http://schemas.microsoft.com/office/drawing/2014/main" id="{4D1A8236-D172-4940-8B55-B37796C5C17D}"/>
              </a:ext>
            </a:extLst>
          </p:cNvPr>
          <p:cNvSpPr txBox="1"/>
          <p:nvPr/>
        </p:nvSpPr>
        <p:spPr>
          <a:xfrm>
            <a:off x="9329860" y="24685130"/>
            <a:ext cx="611400" cy="307777"/>
          </a:xfrm>
          <a:prstGeom prst="rect">
            <a:avLst/>
          </a:prstGeom>
          <a:noFill/>
        </p:spPr>
        <p:txBody>
          <a:bodyPr wrap="square" rtlCol="0">
            <a:spAutoFit/>
          </a:bodyPr>
          <a:lstStyle/>
          <a:p>
            <a:r>
              <a:rPr lang="de-DE" b="1" dirty="0"/>
              <a:t>c.2)</a:t>
            </a:r>
          </a:p>
        </p:txBody>
      </p:sp>
      <p:sp>
        <p:nvSpPr>
          <p:cNvPr id="160" name="TextBox 159">
            <a:extLst>
              <a:ext uri="{FF2B5EF4-FFF2-40B4-BE49-F238E27FC236}">
                <a16:creationId xmlns:a16="http://schemas.microsoft.com/office/drawing/2014/main" id="{52A6904F-6911-4B49-A574-C87F09AED995}"/>
              </a:ext>
            </a:extLst>
          </p:cNvPr>
          <p:cNvSpPr txBox="1"/>
          <p:nvPr/>
        </p:nvSpPr>
        <p:spPr>
          <a:xfrm>
            <a:off x="12943475" y="19016640"/>
            <a:ext cx="499419" cy="307777"/>
          </a:xfrm>
          <a:prstGeom prst="rect">
            <a:avLst/>
          </a:prstGeom>
          <a:noFill/>
        </p:spPr>
        <p:txBody>
          <a:bodyPr wrap="square" rtlCol="0">
            <a:spAutoFit/>
          </a:bodyPr>
          <a:lstStyle/>
          <a:p>
            <a:r>
              <a:rPr lang="de-DE" b="1" dirty="0"/>
              <a:t>a.3)</a:t>
            </a:r>
          </a:p>
        </p:txBody>
      </p:sp>
      <p:sp>
        <p:nvSpPr>
          <p:cNvPr id="162" name="TextBox 161">
            <a:extLst>
              <a:ext uri="{FF2B5EF4-FFF2-40B4-BE49-F238E27FC236}">
                <a16:creationId xmlns:a16="http://schemas.microsoft.com/office/drawing/2014/main" id="{749C38B8-E21E-F54D-A2C8-0890A3996F6D}"/>
              </a:ext>
            </a:extLst>
          </p:cNvPr>
          <p:cNvSpPr txBox="1"/>
          <p:nvPr/>
        </p:nvSpPr>
        <p:spPr>
          <a:xfrm>
            <a:off x="12983851" y="24617660"/>
            <a:ext cx="609708" cy="319168"/>
          </a:xfrm>
          <a:prstGeom prst="rect">
            <a:avLst/>
          </a:prstGeom>
          <a:noFill/>
        </p:spPr>
        <p:txBody>
          <a:bodyPr wrap="square" rtlCol="0">
            <a:spAutoFit/>
          </a:bodyPr>
          <a:lstStyle/>
          <a:p>
            <a:r>
              <a:rPr lang="de-DE" b="1" dirty="0"/>
              <a:t>c.3)</a:t>
            </a:r>
          </a:p>
        </p:txBody>
      </p:sp>
      <p:sp>
        <p:nvSpPr>
          <p:cNvPr id="163" name="TextBox 162">
            <a:extLst>
              <a:ext uri="{FF2B5EF4-FFF2-40B4-BE49-F238E27FC236}">
                <a16:creationId xmlns:a16="http://schemas.microsoft.com/office/drawing/2014/main" id="{22985945-7FFD-B145-B497-F633C9FA9FD3}"/>
              </a:ext>
            </a:extLst>
          </p:cNvPr>
          <p:cNvSpPr txBox="1"/>
          <p:nvPr/>
        </p:nvSpPr>
        <p:spPr>
          <a:xfrm>
            <a:off x="1530993" y="21023390"/>
            <a:ext cx="937201" cy="307777"/>
          </a:xfrm>
          <a:prstGeom prst="rect">
            <a:avLst/>
          </a:prstGeom>
          <a:noFill/>
        </p:spPr>
        <p:txBody>
          <a:bodyPr wrap="square" rtlCol="0">
            <a:spAutoFit/>
          </a:bodyPr>
          <a:lstStyle/>
          <a:p>
            <a:r>
              <a:rPr lang="de-DE" b="1" dirty="0"/>
              <a:t>t = 250 a</a:t>
            </a:r>
          </a:p>
        </p:txBody>
      </p:sp>
      <p:sp>
        <p:nvSpPr>
          <p:cNvPr id="165" name="TextBox 164">
            <a:extLst>
              <a:ext uri="{FF2B5EF4-FFF2-40B4-BE49-F238E27FC236}">
                <a16:creationId xmlns:a16="http://schemas.microsoft.com/office/drawing/2014/main" id="{AD390BB0-D52E-894C-ADC4-C3AF929BA410}"/>
              </a:ext>
            </a:extLst>
          </p:cNvPr>
          <p:cNvSpPr txBox="1"/>
          <p:nvPr/>
        </p:nvSpPr>
        <p:spPr>
          <a:xfrm>
            <a:off x="1547467" y="26567263"/>
            <a:ext cx="937201" cy="307777"/>
          </a:xfrm>
          <a:prstGeom prst="rect">
            <a:avLst/>
          </a:prstGeom>
          <a:noFill/>
        </p:spPr>
        <p:txBody>
          <a:bodyPr wrap="square" rtlCol="0">
            <a:spAutoFit/>
          </a:bodyPr>
          <a:lstStyle/>
          <a:p>
            <a:r>
              <a:rPr lang="de-DE" b="1" dirty="0"/>
              <a:t>t = 250 a</a:t>
            </a:r>
          </a:p>
        </p:txBody>
      </p:sp>
      <p:sp>
        <p:nvSpPr>
          <p:cNvPr id="166" name="TextBox 165">
            <a:extLst>
              <a:ext uri="{FF2B5EF4-FFF2-40B4-BE49-F238E27FC236}">
                <a16:creationId xmlns:a16="http://schemas.microsoft.com/office/drawing/2014/main" id="{F341AAC3-A798-8040-BCB5-40ABCCC70640}"/>
              </a:ext>
            </a:extLst>
          </p:cNvPr>
          <p:cNvSpPr txBox="1"/>
          <p:nvPr/>
        </p:nvSpPr>
        <p:spPr>
          <a:xfrm>
            <a:off x="12983851" y="21066337"/>
            <a:ext cx="937201" cy="307777"/>
          </a:xfrm>
          <a:prstGeom prst="rect">
            <a:avLst/>
          </a:prstGeom>
          <a:noFill/>
        </p:spPr>
        <p:txBody>
          <a:bodyPr wrap="square" rtlCol="0">
            <a:spAutoFit/>
          </a:bodyPr>
          <a:lstStyle/>
          <a:p>
            <a:r>
              <a:rPr lang="de-DE" b="1" dirty="0"/>
              <a:t>t = 500 a</a:t>
            </a:r>
          </a:p>
        </p:txBody>
      </p:sp>
      <p:sp>
        <p:nvSpPr>
          <p:cNvPr id="168" name="TextBox 167">
            <a:extLst>
              <a:ext uri="{FF2B5EF4-FFF2-40B4-BE49-F238E27FC236}">
                <a16:creationId xmlns:a16="http://schemas.microsoft.com/office/drawing/2014/main" id="{4B1EAAE7-F426-4E4D-8C70-D51042442ADF}"/>
              </a:ext>
            </a:extLst>
          </p:cNvPr>
          <p:cNvSpPr txBox="1"/>
          <p:nvPr/>
        </p:nvSpPr>
        <p:spPr>
          <a:xfrm>
            <a:off x="12947468" y="26643779"/>
            <a:ext cx="937201" cy="307777"/>
          </a:xfrm>
          <a:prstGeom prst="rect">
            <a:avLst/>
          </a:prstGeom>
          <a:noFill/>
        </p:spPr>
        <p:txBody>
          <a:bodyPr wrap="square" rtlCol="0">
            <a:spAutoFit/>
          </a:bodyPr>
          <a:lstStyle/>
          <a:p>
            <a:r>
              <a:rPr lang="de-DE" b="1" dirty="0"/>
              <a:t>t = 500 a</a:t>
            </a:r>
          </a:p>
        </p:txBody>
      </p:sp>
      <p:grpSp>
        <p:nvGrpSpPr>
          <p:cNvPr id="8" name="Group 7">
            <a:extLst>
              <a:ext uri="{FF2B5EF4-FFF2-40B4-BE49-F238E27FC236}">
                <a16:creationId xmlns:a16="http://schemas.microsoft.com/office/drawing/2014/main" id="{21C47564-1127-9447-BAC9-2667041AFEF3}"/>
              </a:ext>
            </a:extLst>
          </p:cNvPr>
          <p:cNvGrpSpPr/>
          <p:nvPr/>
        </p:nvGrpSpPr>
        <p:grpSpPr>
          <a:xfrm>
            <a:off x="20242147" y="18906565"/>
            <a:ext cx="9091002" cy="12769929"/>
            <a:chOff x="20238870" y="19584064"/>
            <a:chExt cx="9091002" cy="12769929"/>
          </a:xfrm>
        </p:grpSpPr>
        <p:pic>
          <p:nvPicPr>
            <p:cNvPr id="173" name="Picture 172">
              <a:extLst>
                <a:ext uri="{FF2B5EF4-FFF2-40B4-BE49-F238E27FC236}">
                  <a16:creationId xmlns:a16="http://schemas.microsoft.com/office/drawing/2014/main" id="{7591C2AD-C5F6-4D40-9887-17E44FFC6253}"/>
                </a:ext>
              </a:extLst>
            </p:cNvPr>
            <p:cNvPicPr>
              <a:picLocks noChangeAspect="1"/>
            </p:cNvPicPr>
            <p:nvPr/>
          </p:nvPicPr>
          <p:blipFill rotWithShape="1">
            <a:blip r:embed="rId12"/>
            <a:srcRect b="49721"/>
            <a:stretch/>
          </p:blipFill>
          <p:spPr>
            <a:xfrm>
              <a:off x="20263625" y="19584064"/>
              <a:ext cx="9029700" cy="5601302"/>
            </a:xfrm>
            <a:prstGeom prst="rect">
              <a:avLst/>
            </a:prstGeom>
          </p:spPr>
        </p:pic>
        <p:pic>
          <p:nvPicPr>
            <p:cNvPr id="175" name="Picture 174">
              <a:extLst>
                <a:ext uri="{FF2B5EF4-FFF2-40B4-BE49-F238E27FC236}">
                  <a16:creationId xmlns:a16="http://schemas.microsoft.com/office/drawing/2014/main" id="{58B4B2A0-6CDF-8645-BA05-1652B65BEB0E}"/>
                </a:ext>
              </a:extLst>
            </p:cNvPr>
            <p:cNvPicPr>
              <a:picLocks noChangeAspect="1"/>
            </p:cNvPicPr>
            <p:nvPr/>
          </p:nvPicPr>
          <p:blipFill rotWithShape="1">
            <a:blip r:embed="rId13"/>
            <a:srcRect b="50213"/>
            <a:stretch/>
          </p:blipFill>
          <p:spPr>
            <a:xfrm>
              <a:off x="20238870" y="25196798"/>
              <a:ext cx="9029700" cy="5546491"/>
            </a:xfrm>
            <a:prstGeom prst="rect">
              <a:avLst/>
            </a:prstGeom>
          </p:spPr>
        </p:pic>
        <p:sp>
          <p:nvSpPr>
            <p:cNvPr id="106" name="TextBox 105">
              <a:extLst>
                <a:ext uri="{FF2B5EF4-FFF2-40B4-BE49-F238E27FC236}">
                  <a16:creationId xmlns:a16="http://schemas.microsoft.com/office/drawing/2014/main" id="{C1BF151B-5C8C-D543-9E61-12B03D86A703}"/>
                </a:ext>
              </a:extLst>
            </p:cNvPr>
            <p:cNvSpPr txBox="1"/>
            <p:nvPr/>
          </p:nvSpPr>
          <p:spPr>
            <a:xfrm>
              <a:off x="20389715" y="30722777"/>
              <a:ext cx="8940157" cy="1631216"/>
            </a:xfrm>
            <a:prstGeom prst="rect">
              <a:avLst/>
            </a:prstGeom>
            <a:noFill/>
          </p:spPr>
          <p:txBody>
            <a:bodyPr wrap="square" rtlCol="0">
              <a:spAutoFit/>
            </a:bodyPr>
            <a:lstStyle/>
            <a:p>
              <a:r>
                <a:rPr lang="en-GB" sz="2000" b="1" dirty="0"/>
                <a:t>Figure 3. </a:t>
              </a:r>
              <a:r>
                <a:rPr lang="en-GB" sz="2000" dirty="0"/>
                <a:t>First row: channel width 282 m after 250 a and 500 a (a.1, a.2). Second row: channel width 2828 m after 250 a and 500 a (b.1, b.2). Blue, solid lines show top and bottom of ice-shelf (channel). Bridging occurs, where the overburden column of ice is not supported from below. A.1 and a.2 show higher bridging effects than b.1 and b.2 (wider channels). 2D simulation case.</a:t>
              </a:r>
            </a:p>
          </p:txBody>
        </p:sp>
      </p:grpSp>
      <p:sp>
        <p:nvSpPr>
          <p:cNvPr id="111" name="TextBox 110">
            <a:extLst>
              <a:ext uri="{FF2B5EF4-FFF2-40B4-BE49-F238E27FC236}">
                <a16:creationId xmlns:a16="http://schemas.microsoft.com/office/drawing/2014/main" id="{F260321E-A029-6549-A797-B77A78853B87}"/>
              </a:ext>
            </a:extLst>
          </p:cNvPr>
          <p:cNvSpPr txBox="1"/>
          <p:nvPr/>
        </p:nvSpPr>
        <p:spPr>
          <a:xfrm>
            <a:off x="20727577" y="19978528"/>
            <a:ext cx="537744" cy="307777"/>
          </a:xfrm>
          <a:prstGeom prst="rect">
            <a:avLst/>
          </a:prstGeom>
          <a:noFill/>
        </p:spPr>
        <p:txBody>
          <a:bodyPr wrap="square" rtlCol="0">
            <a:spAutoFit/>
          </a:bodyPr>
          <a:lstStyle/>
          <a:p>
            <a:r>
              <a:rPr lang="de-DE" b="1" dirty="0"/>
              <a:t>a.1)</a:t>
            </a:r>
          </a:p>
        </p:txBody>
      </p:sp>
      <p:sp>
        <p:nvSpPr>
          <p:cNvPr id="117" name="TextBox 116">
            <a:extLst>
              <a:ext uri="{FF2B5EF4-FFF2-40B4-BE49-F238E27FC236}">
                <a16:creationId xmlns:a16="http://schemas.microsoft.com/office/drawing/2014/main" id="{344B8839-AFC3-CB48-91FE-A33380F23692}"/>
              </a:ext>
            </a:extLst>
          </p:cNvPr>
          <p:cNvSpPr txBox="1"/>
          <p:nvPr/>
        </p:nvSpPr>
        <p:spPr>
          <a:xfrm>
            <a:off x="25465375" y="20012272"/>
            <a:ext cx="537744" cy="307777"/>
          </a:xfrm>
          <a:prstGeom prst="rect">
            <a:avLst/>
          </a:prstGeom>
          <a:noFill/>
        </p:spPr>
        <p:txBody>
          <a:bodyPr wrap="square" rtlCol="0">
            <a:spAutoFit/>
          </a:bodyPr>
          <a:lstStyle/>
          <a:p>
            <a:r>
              <a:rPr lang="de-DE" b="1" dirty="0"/>
              <a:t>a.2)</a:t>
            </a:r>
          </a:p>
        </p:txBody>
      </p:sp>
      <p:sp>
        <p:nvSpPr>
          <p:cNvPr id="122" name="TextBox 121">
            <a:extLst>
              <a:ext uri="{FF2B5EF4-FFF2-40B4-BE49-F238E27FC236}">
                <a16:creationId xmlns:a16="http://schemas.microsoft.com/office/drawing/2014/main" id="{18C4FE33-E557-3D48-BF4A-D4CED452EB06}"/>
              </a:ext>
            </a:extLst>
          </p:cNvPr>
          <p:cNvSpPr txBox="1"/>
          <p:nvPr/>
        </p:nvSpPr>
        <p:spPr>
          <a:xfrm>
            <a:off x="20763604" y="25553837"/>
            <a:ext cx="537744" cy="307777"/>
          </a:xfrm>
          <a:prstGeom prst="rect">
            <a:avLst/>
          </a:prstGeom>
          <a:noFill/>
        </p:spPr>
        <p:txBody>
          <a:bodyPr wrap="square" rtlCol="0">
            <a:spAutoFit/>
          </a:bodyPr>
          <a:lstStyle/>
          <a:p>
            <a:r>
              <a:rPr lang="de-DE" b="1" dirty="0"/>
              <a:t>b.1)</a:t>
            </a:r>
          </a:p>
        </p:txBody>
      </p:sp>
      <p:sp>
        <p:nvSpPr>
          <p:cNvPr id="123" name="TextBox 122">
            <a:extLst>
              <a:ext uri="{FF2B5EF4-FFF2-40B4-BE49-F238E27FC236}">
                <a16:creationId xmlns:a16="http://schemas.microsoft.com/office/drawing/2014/main" id="{4B29ECD0-6456-6B45-9AFB-F7E4998383E1}"/>
              </a:ext>
            </a:extLst>
          </p:cNvPr>
          <p:cNvSpPr txBox="1"/>
          <p:nvPr/>
        </p:nvSpPr>
        <p:spPr>
          <a:xfrm>
            <a:off x="25465375" y="25625997"/>
            <a:ext cx="537744" cy="307777"/>
          </a:xfrm>
          <a:prstGeom prst="rect">
            <a:avLst/>
          </a:prstGeom>
          <a:noFill/>
        </p:spPr>
        <p:txBody>
          <a:bodyPr wrap="square" rtlCol="0">
            <a:spAutoFit/>
          </a:bodyPr>
          <a:lstStyle/>
          <a:p>
            <a:r>
              <a:rPr lang="de-DE" b="1" dirty="0"/>
              <a:t>b.2)</a:t>
            </a:r>
          </a:p>
        </p:txBody>
      </p:sp>
      <p:grpSp>
        <p:nvGrpSpPr>
          <p:cNvPr id="7" name="Group 6">
            <a:extLst>
              <a:ext uri="{FF2B5EF4-FFF2-40B4-BE49-F238E27FC236}">
                <a16:creationId xmlns:a16="http://schemas.microsoft.com/office/drawing/2014/main" id="{AA675A7D-ACB8-D747-B672-A0F91DC93D82}"/>
              </a:ext>
            </a:extLst>
          </p:cNvPr>
          <p:cNvGrpSpPr/>
          <p:nvPr/>
        </p:nvGrpSpPr>
        <p:grpSpPr>
          <a:xfrm>
            <a:off x="778734" y="29310444"/>
            <a:ext cx="9096904" cy="4539133"/>
            <a:chOff x="831061" y="30024142"/>
            <a:chExt cx="8595700" cy="3889377"/>
          </a:xfrm>
        </p:grpSpPr>
        <p:pic>
          <p:nvPicPr>
            <p:cNvPr id="3" name="Picture 2">
              <a:extLst>
                <a:ext uri="{FF2B5EF4-FFF2-40B4-BE49-F238E27FC236}">
                  <a16:creationId xmlns:a16="http://schemas.microsoft.com/office/drawing/2014/main" id="{1683FDAB-F464-2C4E-B27E-DE782B2CD210}"/>
                </a:ext>
              </a:extLst>
            </p:cNvPr>
            <p:cNvPicPr>
              <a:picLocks noChangeAspect="1"/>
            </p:cNvPicPr>
            <p:nvPr/>
          </p:nvPicPr>
          <p:blipFill rotWithShape="1">
            <a:blip r:embed="rId14"/>
            <a:srcRect l="5768" t="9329" r="5920" b="2766"/>
            <a:stretch/>
          </p:blipFill>
          <p:spPr>
            <a:xfrm>
              <a:off x="831061" y="30024142"/>
              <a:ext cx="5209825" cy="3889377"/>
            </a:xfrm>
            <a:prstGeom prst="rect">
              <a:avLst/>
            </a:prstGeom>
          </p:spPr>
        </p:pic>
        <p:sp>
          <p:nvSpPr>
            <p:cNvPr id="124" name="TextBox 123">
              <a:extLst>
                <a:ext uri="{FF2B5EF4-FFF2-40B4-BE49-F238E27FC236}">
                  <a16:creationId xmlns:a16="http://schemas.microsoft.com/office/drawing/2014/main" id="{EABB4044-B9F6-1743-A94E-C805817BE957}"/>
                </a:ext>
              </a:extLst>
            </p:cNvPr>
            <p:cNvSpPr txBox="1"/>
            <p:nvPr/>
          </p:nvSpPr>
          <p:spPr>
            <a:xfrm>
              <a:off x="6040886" y="30067647"/>
              <a:ext cx="3385875" cy="2980033"/>
            </a:xfrm>
            <a:prstGeom prst="rect">
              <a:avLst/>
            </a:prstGeom>
            <a:noFill/>
          </p:spPr>
          <p:txBody>
            <a:bodyPr wrap="square" rtlCol="0">
              <a:spAutoFit/>
            </a:bodyPr>
            <a:lstStyle/>
            <a:p>
              <a:r>
                <a:rPr lang="en-GB" sz="2000" b="1" dirty="0"/>
                <a:t>Figure 4 (left). </a:t>
              </a:r>
              <a:r>
                <a:rPr lang="en-GB" sz="2000" dirty="0"/>
                <a:t>Summary of the RMS of the hydrostatic deviation as a function of alternating channel widths in a 2D simulation case (&gt; 20 runs). Five timesteps are plotted. Lines show a linear decreasing function of hydrostatic deviation with increasing channel width size (red dotted box).</a:t>
              </a:r>
            </a:p>
          </p:txBody>
        </p:sp>
      </p:grpSp>
      <p:sp>
        <p:nvSpPr>
          <p:cNvPr id="5" name="TextBox 4">
            <a:extLst>
              <a:ext uri="{FF2B5EF4-FFF2-40B4-BE49-F238E27FC236}">
                <a16:creationId xmlns:a16="http://schemas.microsoft.com/office/drawing/2014/main" id="{A9BB9D29-3BD3-E148-A134-088B40B3993F}"/>
              </a:ext>
            </a:extLst>
          </p:cNvPr>
          <p:cNvSpPr txBox="1"/>
          <p:nvPr/>
        </p:nvSpPr>
        <p:spPr>
          <a:xfrm>
            <a:off x="1247871" y="29846817"/>
            <a:ext cx="1649377" cy="2235440"/>
          </a:xfrm>
          <a:prstGeom prst="rect">
            <a:avLst/>
          </a:prstGeom>
          <a:noFill/>
          <a:ln w="38100">
            <a:solidFill>
              <a:srgbClr val="E60000"/>
            </a:solidFill>
            <a:prstDash val="sysDot"/>
          </a:ln>
        </p:spPr>
        <p:txBody>
          <a:bodyPr wrap="square" rtlCol="0">
            <a:spAutoFit/>
          </a:bodyPr>
          <a:lstStyle/>
          <a:p>
            <a:endParaRPr lang="de-DE" dirty="0"/>
          </a:p>
        </p:txBody>
      </p:sp>
      <p:grpSp>
        <p:nvGrpSpPr>
          <p:cNvPr id="10" name="Group 9">
            <a:extLst>
              <a:ext uri="{FF2B5EF4-FFF2-40B4-BE49-F238E27FC236}">
                <a16:creationId xmlns:a16="http://schemas.microsoft.com/office/drawing/2014/main" id="{0EC581D2-C126-1E46-B48F-4A30916E1BB1}"/>
              </a:ext>
            </a:extLst>
          </p:cNvPr>
          <p:cNvGrpSpPr/>
          <p:nvPr/>
        </p:nvGrpSpPr>
        <p:grpSpPr>
          <a:xfrm>
            <a:off x="1045708" y="35228981"/>
            <a:ext cx="27107867" cy="5868214"/>
            <a:chOff x="1077704" y="34196300"/>
            <a:chExt cx="27107867" cy="6335403"/>
          </a:xfrm>
        </p:grpSpPr>
        <p:grpSp>
          <p:nvGrpSpPr>
            <p:cNvPr id="9" name="Group 8">
              <a:extLst>
                <a:ext uri="{FF2B5EF4-FFF2-40B4-BE49-F238E27FC236}">
                  <a16:creationId xmlns:a16="http://schemas.microsoft.com/office/drawing/2014/main" id="{23CE8173-531B-A446-947C-09CDE59B7A3B}"/>
                </a:ext>
              </a:extLst>
            </p:cNvPr>
            <p:cNvGrpSpPr/>
            <p:nvPr/>
          </p:nvGrpSpPr>
          <p:grpSpPr>
            <a:xfrm>
              <a:off x="1077704" y="34196300"/>
              <a:ext cx="27107867" cy="6335403"/>
              <a:chOff x="945340" y="35251264"/>
              <a:chExt cx="27107867" cy="6335403"/>
            </a:xfrm>
          </p:grpSpPr>
          <p:sp>
            <p:nvSpPr>
              <p:cNvPr id="31" name="Rounded Rectangle 30">
                <a:extLst>
                  <a:ext uri="{FF2B5EF4-FFF2-40B4-BE49-F238E27FC236}">
                    <a16:creationId xmlns:a16="http://schemas.microsoft.com/office/drawing/2014/main" id="{9BA3AE51-DE51-4D46-ABBF-3C18169E40B5}"/>
                  </a:ext>
                </a:extLst>
              </p:cNvPr>
              <p:cNvSpPr/>
              <p:nvPr/>
            </p:nvSpPr>
            <p:spPr>
              <a:xfrm>
                <a:off x="2380129" y="37836243"/>
                <a:ext cx="2935251" cy="1497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ysClr val="windowText" lastClr="000000"/>
                    </a:solidFill>
                  </a:rPr>
                  <a:t>2D </a:t>
                </a:r>
                <a:r>
                  <a:rPr lang="de-DE" sz="2000" b="1" dirty="0" err="1">
                    <a:solidFill>
                      <a:sysClr val="windowText" lastClr="000000"/>
                    </a:solidFill>
                  </a:rPr>
                  <a:t>shelf</a:t>
                </a:r>
                <a:r>
                  <a:rPr lang="de-DE" sz="2000" b="1" dirty="0">
                    <a:solidFill>
                      <a:sysClr val="windowText" lastClr="000000"/>
                    </a:solidFill>
                  </a:rPr>
                  <a:t> &amp; 3D </a:t>
                </a:r>
                <a:r>
                  <a:rPr lang="de-DE" sz="2000" b="1" dirty="0" err="1">
                    <a:solidFill>
                      <a:sysClr val="windowText" lastClr="000000"/>
                    </a:solidFill>
                  </a:rPr>
                  <a:t>shelf</a:t>
                </a:r>
                <a:r>
                  <a:rPr lang="de-DE" sz="2000" b="1" dirty="0">
                    <a:solidFill>
                      <a:sysClr val="windowText" lastClr="000000"/>
                    </a:solidFill>
                  </a:rPr>
                  <a:t>/</a:t>
                </a:r>
                <a:r>
                  <a:rPr lang="de-DE" sz="2000" b="1" dirty="0" err="1">
                    <a:solidFill>
                      <a:sysClr val="windowText" lastClr="000000"/>
                    </a:solidFill>
                  </a:rPr>
                  <a:t>sheet</a:t>
                </a:r>
                <a:endParaRPr lang="de-DE" sz="2000" b="1" dirty="0">
                  <a:solidFill>
                    <a:sysClr val="windowText" lastClr="000000"/>
                  </a:solidFill>
                </a:endParaRPr>
              </a:p>
              <a:p>
                <a:pPr algn="ctr"/>
                <a:r>
                  <a:rPr lang="de-DE" sz="2000" b="1" dirty="0" err="1">
                    <a:solidFill>
                      <a:sysClr val="windowText" lastClr="000000"/>
                    </a:solidFill>
                  </a:rPr>
                  <a:t>model</a:t>
                </a:r>
                <a:r>
                  <a:rPr lang="de-DE" sz="2000" b="1" dirty="0">
                    <a:solidFill>
                      <a:sysClr val="windowText" lastClr="000000"/>
                    </a:solidFill>
                  </a:rPr>
                  <a:t> </a:t>
                </a:r>
                <a:r>
                  <a:rPr lang="de-DE" sz="2000" b="1" dirty="0" err="1">
                    <a:solidFill>
                      <a:sysClr val="windowText" lastClr="000000"/>
                    </a:solidFill>
                  </a:rPr>
                  <a:t>setup</a:t>
                </a:r>
                <a:endParaRPr lang="de-DE" sz="2000" b="1" dirty="0">
                  <a:solidFill>
                    <a:sysClr val="windowText" lastClr="000000"/>
                  </a:solidFill>
                </a:endParaRPr>
              </a:p>
            </p:txBody>
          </p:sp>
          <p:sp>
            <p:nvSpPr>
              <p:cNvPr id="95" name="Rounded Rectangle 94">
                <a:extLst>
                  <a:ext uri="{FF2B5EF4-FFF2-40B4-BE49-F238E27FC236}">
                    <a16:creationId xmlns:a16="http://schemas.microsoft.com/office/drawing/2014/main" id="{6E853640-BC3E-4D44-8EDE-4D987FD974A4}"/>
                  </a:ext>
                </a:extLst>
              </p:cNvPr>
              <p:cNvSpPr/>
              <p:nvPr/>
            </p:nvSpPr>
            <p:spPr>
              <a:xfrm>
                <a:off x="7006164" y="37836243"/>
                <a:ext cx="2700517" cy="1497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b="1" dirty="0">
                    <a:ln w="0"/>
                    <a:solidFill>
                      <a:sysClr val="windowText" lastClr="000000"/>
                    </a:solidFill>
                  </a:rPr>
                  <a:t>Initialize transient </a:t>
                </a:r>
                <a:r>
                  <a:rPr lang="en-GB" sz="1800" b="1" dirty="0">
                    <a:ln w="0"/>
                    <a:solidFill>
                      <a:sysClr val="windowText" lastClr="000000"/>
                    </a:solidFill>
                  </a:rPr>
                  <a:t>model with synthetic geometry</a:t>
                </a:r>
              </a:p>
            </p:txBody>
          </p:sp>
          <p:sp>
            <p:nvSpPr>
              <p:cNvPr id="96" name="Rounded Rectangle 95">
                <a:extLst>
                  <a:ext uri="{FF2B5EF4-FFF2-40B4-BE49-F238E27FC236}">
                    <a16:creationId xmlns:a16="http://schemas.microsoft.com/office/drawing/2014/main" id="{A7FBF180-D292-E544-94D5-D39C0BF55867}"/>
                  </a:ext>
                </a:extLst>
              </p:cNvPr>
              <p:cNvSpPr/>
              <p:nvPr/>
            </p:nvSpPr>
            <p:spPr>
              <a:xfrm>
                <a:off x="11397465" y="37872558"/>
                <a:ext cx="2700517" cy="1497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ysClr val="windowText" lastClr="000000"/>
                    </a:solidFill>
                  </a:rPr>
                  <a:t>HPC</a:t>
                </a:r>
              </a:p>
            </p:txBody>
          </p:sp>
          <p:sp>
            <p:nvSpPr>
              <p:cNvPr id="100" name="Rounded Rectangle 99">
                <a:extLst>
                  <a:ext uri="{FF2B5EF4-FFF2-40B4-BE49-F238E27FC236}">
                    <a16:creationId xmlns:a16="http://schemas.microsoft.com/office/drawing/2014/main" id="{73C8F4E1-40E4-504A-BC90-40839757C2CD}"/>
                  </a:ext>
                </a:extLst>
              </p:cNvPr>
              <p:cNvSpPr/>
              <p:nvPr/>
            </p:nvSpPr>
            <p:spPr>
              <a:xfrm>
                <a:off x="15939813" y="37801689"/>
                <a:ext cx="2700517" cy="1497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ysClr val="windowText" lastClr="000000"/>
                    </a:solidFill>
                  </a:rPr>
                  <a:t>Output</a:t>
                </a:r>
              </a:p>
            </p:txBody>
          </p:sp>
          <p:sp>
            <p:nvSpPr>
              <p:cNvPr id="107" name="Rounded Rectangle 106">
                <a:extLst>
                  <a:ext uri="{FF2B5EF4-FFF2-40B4-BE49-F238E27FC236}">
                    <a16:creationId xmlns:a16="http://schemas.microsoft.com/office/drawing/2014/main" id="{2C23B72A-0C5D-7341-8E89-888D023D77BF}"/>
                  </a:ext>
                </a:extLst>
              </p:cNvPr>
              <p:cNvSpPr/>
              <p:nvPr/>
            </p:nvSpPr>
            <p:spPr>
              <a:xfrm>
                <a:off x="25352690" y="37872558"/>
                <a:ext cx="2700517" cy="1497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ysClr val="windowText" lastClr="000000"/>
                    </a:solidFill>
                  </a:rPr>
                  <a:t>Python Class:</a:t>
                </a:r>
              </a:p>
              <a:p>
                <a:pPr algn="ctr"/>
                <a:r>
                  <a:rPr lang="de-DE" sz="2000" b="1" dirty="0" err="1">
                    <a:solidFill>
                      <a:sysClr val="windowText" lastClr="000000"/>
                    </a:solidFill>
                  </a:rPr>
                  <a:t>ModelRun.py</a:t>
                </a:r>
                <a:endParaRPr lang="de-DE" sz="2000" b="1" dirty="0">
                  <a:solidFill>
                    <a:sysClr val="windowText" lastClr="000000"/>
                  </a:solidFill>
                </a:endParaRPr>
              </a:p>
            </p:txBody>
          </p:sp>
          <p:sp>
            <p:nvSpPr>
              <p:cNvPr id="32" name="Diamond 31">
                <a:extLst>
                  <a:ext uri="{FF2B5EF4-FFF2-40B4-BE49-F238E27FC236}">
                    <a16:creationId xmlns:a16="http://schemas.microsoft.com/office/drawing/2014/main" id="{3A7CA93F-CF55-A148-9470-6816C49211B3}"/>
                  </a:ext>
                </a:extLst>
              </p:cNvPr>
              <p:cNvSpPr/>
              <p:nvPr/>
            </p:nvSpPr>
            <p:spPr>
              <a:xfrm>
                <a:off x="20951573" y="37667525"/>
                <a:ext cx="2324580" cy="1908038"/>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err="1">
                    <a:solidFill>
                      <a:sysClr val="windowText" lastClr="000000"/>
                    </a:solidFill>
                  </a:rPr>
                  <a:t>Filetype</a:t>
                </a:r>
                <a:r>
                  <a:rPr lang="de-DE" sz="2000" b="1" dirty="0">
                    <a:solidFill>
                      <a:sysClr val="windowText" lastClr="000000"/>
                    </a:solidFill>
                  </a:rPr>
                  <a:t> </a:t>
                </a:r>
                <a:r>
                  <a:rPr lang="de-DE" sz="2000" b="1" dirty="0" err="1">
                    <a:solidFill>
                      <a:sysClr val="windowText" lastClr="000000"/>
                    </a:solidFill>
                  </a:rPr>
                  <a:t>for</a:t>
                </a:r>
                <a:r>
                  <a:rPr lang="de-DE" sz="2000" b="1" dirty="0">
                    <a:solidFill>
                      <a:sysClr val="windowText" lastClr="000000"/>
                    </a:solidFill>
                  </a:rPr>
                  <a:t> </a:t>
                </a:r>
                <a:r>
                  <a:rPr lang="de-DE" sz="2000" b="1" dirty="0" err="1">
                    <a:solidFill>
                      <a:sysClr val="windowText" lastClr="000000"/>
                    </a:solidFill>
                  </a:rPr>
                  <a:t>reader</a:t>
                </a:r>
                <a:r>
                  <a:rPr lang="de-DE" sz="2000" b="1" dirty="0">
                    <a:solidFill>
                      <a:sysClr val="windowText" lastClr="000000"/>
                    </a:solidFill>
                  </a:rPr>
                  <a:t>:</a:t>
                </a:r>
              </a:p>
              <a:p>
                <a:pPr algn="ctr"/>
                <a:r>
                  <a:rPr lang="de-DE" sz="2000" b="1" dirty="0">
                    <a:solidFill>
                      <a:sysClr val="windowText" lastClr="000000"/>
                    </a:solidFill>
                  </a:rPr>
                  <a:t>.</a:t>
                </a:r>
                <a:r>
                  <a:rPr lang="de-DE" sz="2000" b="1" dirty="0" err="1">
                    <a:solidFill>
                      <a:sysClr val="windowText" lastClr="000000"/>
                    </a:solidFill>
                  </a:rPr>
                  <a:t>pvtu</a:t>
                </a:r>
                <a:endParaRPr lang="de-DE" sz="2000" b="1" dirty="0">
                  <a:solidFill>
                    <a:sysClr val="windowText" lastClr="000000"/>
                  </a:solidFill>
                </a:endParaRPr>
              </a:p>
            </p:txBody>
          </p:sp>
          <p:sp>
            <p:nvSpPr>
              <p:cNvPr id="33" name="Oval 32">
                <a:extLst>
                  <a:ext uri="{FF2B5EF4-FFF2-40B4-BE49-F238E27FC236}">
                    <a16:creationId xmlns:a16="http://schemas.microsoft.com/office/drawing/2014/main" id="{B2A4AD3A-21BC-614C-96DB-24B184280719}"/>
                  </a:ext>
                </a:extLst>
              </p:cNvPr>
              <p:cNvSpPr/>
              <p:nvPr/>
            </p:nvSpPr>
            <p:spPr>
              <a:xfrm>
                <a:off x="3917951" y="35607066"/>
                <a:ext cx="1938244" cy="1436606"/>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err="1">
                    <a:solidFill>
                      <a:sysClr val="windowText" lastClr="000000"/>
                    </a:solidFill>
                  </a:rPr>
                  <a:t>Synthetic</a:t>
                </a:r>
                <a:endParaRPr lang="de-DE" sz="2000" dirty="0">
                  <a:solidFill>
                    <a:sysClr val="windowText" lastClr="000000"/>
                  </a:solidFill>
                </a:endParaRPr>
              </a:p>
              <a:p>
                <a:pPr algn="ctr"/>
                <a:r>
                  <a:rPr lang="de-DE" sz="2000" dirty="0" err="1">
                    <a:solidFill>
                      <a:sysClr val="windowText" lastClr="000000"/>
                    </a:solidFill>
                  </a:rPr>
                  <a:t>Geometry</a:t>
                </a:r>
                <a:endParaRPr lang="de-DE" sz="2000" dirty="0">
                  <a:solidFill>
                    <a:sysClr val="windowText" lastClr="000000"/>
                  </a:solidFill>
                </a:endParaRPr>
              </a:p>
            </p:txBody>
          </p:sp>
          <p:sp>
            <p:nvSpPr>
              <p:cNvPr id="108" name="Oval 107">
                <a:extLst>
                  <a:ext uri="{FF2B5EF4-FFF2-40B4-BE49-F238E27FC236}">
                    <a16:creationId xmlns:a16="http://schemas.microsoft.com/office/drawing/2014/main" id="{C79C2F88-E8A3-3541-8ECA-EC143E06682C}"/>
                  </a:ext>
                </a:extLst>
              </p:cNvPr>
              <p:cNvSpPr/>
              <p:nvPr/>
            </p:nvSpPr>
            <p:spPr>
              <a:xfrm>
                <a:off x="3917950" y="40126786"/>
                <a:ext cx="1775961" cy="1436606"/>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ysClr val="windowText" lastClr="000000"/>
                    </a:solidFill>
                  </a:rPr>
                  <a:t>Elmer/</a:t>
                </a:r>
                <a:r>
                  <a:rPr lang="de-DE" sz="2000" dirty="0" err="1">
                    <a:solidFill>
                      <a:sysClr val="windowText" lastClr="000000"/>
                    </a:solidFill>
                  </a:rPr>
                  <a:t>Ice</a:t>
                </a:r>
                <a:endParaRPr lang="de-DE" sz="2000" dirty="0">
                  <a:solidFill>
                    <a:sysClr val="windowText" lastClr="000000"/>
                  </a:solidFill>
                </a:endParaRPr>
              </a:p>
              <a:p>
                <a:pPr algn="ctr"/>
                <a:r>
                  <a:rPr lang="de-DE" sz="2000" dirty="0" err="1">
                    <a:solidFill>
                      <a:sysClr val="windowText" lastClr="000000"/>
                    </a:solidFill>
                  </a:rPr>
                  <a:t>Filetype</a:t>
                </a:r>
                <a:r>
                  <a:rPr lang="de-DE" sz="2000" dirty="0">
                    <a:solidFill>
                      <a:sysClr val="windowText" lastClr="000000"/>
                    </a:solidFill>
                  </a:rPr>
                  <a:t>:</a:t>
                </a:r>
              </a:p>
              <a:p>
                <a:pPr algn="ctr"/>
                <a:r>
                  <a:rPr lang="de-DE" sz="2000" dirty="0">
                    <a:solidFill>
                      <a:sysClr val="windowText" lastClr="000000"/>
                    </a:solidFill>
                  </a:rPr>
                  <a:t>.</a:t>
                </a:r>
                <a:r>
                  <a:rPr lang="de-DE" sz="2000" dirty="0" err="1">
                    <a:solidFill>
                      <a:sysClr val="windowText" lastClr="000000"/>
                    </a:solidFill>
                  </a:rPr>
                  <a:t>sif</a:t>
                </a:r>
                <a:endParaRPr lang="de-DE" sz="2000" dirty="0">
                  <a:solidFill>
                    <a:sysClr val="windowText" lastClr="000000"/>
                  </a:solidFill>
                </a:endParaRPr>
              </a:p>
            </p:txBody>
          </p:sp>
          <p:sp>
            <p:nvSpPr>
              <p:cNvPr id="109" name="Rounded Rectangle 108">
                <a:extLst>
                  <a:ext uri="{FF2B5EF4-FFF2-40B4-BE49-F238E27FC236}">
                    <a16:creationId xmlns:a16="http://schemas.microsoft.com/office/drawing/2014/main" id="{FF11C2F4-4921-7F45-9334-DCF7F0E37774}"/>
                  </a:ext>
                </a:extLst>
              </p:cNvPr>
              <p:cNvSpPr/>
              <p:nvPr/>
            </p:nvSpPr>
            <p:spPr>
              <a:xfrm>
                <a:off x="20763604" y="40636160"/>
                <a:ext cx="2700517" cy="92723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err="1">
                    <a:solidFill>
                      <a:sysClr val="windowText" lastClr="000000"/>
                    </a:solidFill>
                  </a:rPr>
                  <a:t>Visualisation</a:t>
                </a:r>
                <a:r>
                  <a:rPr lang="de-DE" sz="1800">
                    <a:solidFill>
                      <a:sysClr val="windowText" lastClr="000000"/>
                    </a:solidFill>
                  </a:rPr>
                  <a:t>:</a:t>
                </a:r>
              </a:p>
              <a:p>
                <a:pPr algn="ctr"/>
                <a:r>
                  <a:rPr lang="de-DE" sz="1800" err="1">
                    <a:solidFill>
                      <a:sysClr val="windowText" lastClr="000000"/>
                    </a:solidFill>
                  </a:rPr>
                  <a:t>ParaView</a:t>
                </a:r>
                <a:endParaRPr lang="de-DE" sz="1800">
                  <a:solidFill>
                    <a:sysClr val="windowText" lastClr="000000"/>
                  </a:solidFill>
                </a:endParaRPr>
              </a:p>
            </p:txBody>
          </p:sp>
          <p:sp>
            <p:nvSpPr>
              <p:cNvPr id="36" name="Bent Arrow 35">
                <a:extLst>
                  <a:ext uri="{FF2B5EF4-FFF2-40B4-BE49-F238E27FC236}">
                    <a16:creationId xmlns:a16="http://schemas.microsoft.com/office/drawing/2014/main" id="{F78ECF84-7EEC-AD4C-9CB8-F655915B23EA}"/>
                  </a:ext>
                </a:extLst>
              </p:cNvPr>
              <p:cNvSpPr/>
              <p:nvPr/>
            </p:nvSpPr>
            <p:spPr>
              <a:xfrm rot="5400000">
                <a:off x="6724002" y="35402512"/>
                <a:ext cx="1080357" cy="2700516"/>
              </a:xfrm>
              <a:prstGeom prst="bentArrow">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12" name="Bent Arrow 111">
                <a:extLst>
                  <a:ext uri="{FF2B5EF4-FFF2-40B4-BE49-F238E27FC236}">
                    <a16:creationId xmlns:a16="http://schemas.microsoft.com/office/drawing/2014/main" id="{84C80D78-D9A8-7149-8D1D-77B73DF9C7CD}"/>
                  </a:ext>
                </a:extLst>
              </p:cNvPr>
              <p:cNvSpPr/>
              <p:nvPr/>
            </p:nvSpPr>
            <p:spPr>
              <a:xfrm rot="16200000" flipV="1">
                <a:off x="6728737" y="39067430"/>
                <a:ext cx="1080359" cy="2700517"/>
              </a:xfrm>
              <a:prstGeom prst="ben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40" name="Right Arrow 39">
                <a:extLst>
                  <a:ext uri="{FF2B5EF4-FFF2-40B4-BE49-F238E27FC236}">
                    <a16:creationId xmlns:a16="http://schemas.microsoft.com/office/drawing/2014/main" id="{EAD37123-B4CD-DD4D-BD2D-E3C17C640457}"/>
                  </a:ext>
                </a:extLst>
              </p:cNvPr>
              <p:cNvSpPr/>
              <p:nvPr/>
            </p:nvSpPr>
            <p:spPr>
              <a:xfrm>
                <a:off x="5441794" y="38489198"/>
                <a:ext cx="1468055" cy="16221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129" name="Right Arrow 128">
                <a:extLst>
                  <a:ext uri="{FF2B5EF4-FFF2-40B4-BE49-F238E27FC236}">
                    <a16:creationId xmlns:a16="http://schemas.microsoft.com/office/drawing/2014/main" id="{422138D7-23B0-FE48-BA03-7BC0245387DE}"/>
                  </a:ext>
                </a:extLst>
              </p:cNvPr>
              <p:cNvSpPr/>
              <p:nvPr/>
            </p:nvSpPr>
            <p:spPr>
              <a:xfrm>
                <a:off x="9818045" y="38489198"/>
                <a:ext cx="1468055" cy="16221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130" name="Right Arrow 129">
                <a:extLst>
                  <a:ext uri="{FF2B5EF4-FFF2-40B4-BE49-F238E27FC236}">
                    <a16:creationId xmlns:a16="http://schemas.microsoft.com/office/drawing/2014/main" id="{F18A2E90-B418-EA46-B151-746DE211BF71}"/>
                  </a:ext>
                </a:extLst>
              </p:cNvPr>
              <p:cNvSpPr/>
              <p:nvPr/>
            </p:nvSpPr>
            <p:spPr>
              <a:xfrm>
                <a:off x="14212908" y="38550675"/>
                <a:ext cx="1681728" cy="10618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1" name="TextBox 40">
                <a:extLst>
                  <a:ext uri="{FF2B5EF4-FFF2-40B4-BE49-F238E27FC236}">
                    <a16:creationId xmlns:a16="http://schemas.microsoft.com/office/drawing/2014/main" id="{C4856043-2D6F-4541-95FD-1A3DFE23D6AC}"/>
                  </a:ext>
                </a:extLst>
              </p:cNvPr>
              <p:cNvSpPr txBox="1"/>
              <p:nvPr/>
            </p:nvSpPr>
            <p:spPr>
              <a:xfrm>
                <a:off x="5933870" y="40238519"/>
                <a:ext cx="2269831" cy="400110"/>
              </a:xfrm>
              <a:prstGeom prst="rect">
                <a:avLst/>
              </a:prstGeom>
              <a:noFill/>
            </p:spPr>
            <p:txBody>
              <a:bodyPr wrap="square" rtlCol="0">
                <a:spAutoFit/>
              </a:bodyPr>
              <a:lstStyle/>
              <a:p>
                <a:pPr algn="ctr"/>
                <a:r>
                  <a:rPr lang="de-DE" sz="2000" i="1" dirty="0"/>
                  <a:t>Input</a:t>
                </a:r>
              </a:p>
            </p:txBody>
          </p:sp>
          <p:sp>
            <p:nvSpPr>
              <p:cNvPr id="131" name="TextBox 130">
                <a:extLst>
                  <a:ext uri="{FF2B5EF4-FFF2-40B4-BE49-F238E27FC236}">
                    <a16:creationId xmlns:a16="http://schemas.microsoft.com/office/drawing/2014/main" id="{50F4719D-6212-C047-A71F-C07B86D56290}"/>
                  </a:ext>
                </a:extLst>
              </p:cNvPr>
              <p:cNvSpPr txBox="1"/>
              <p:nvPr/>
            </p:nvSpPr>
            <p:spPr>
              <a:xfrm>
                <a:off x="5939967" y="36568104"/>
                <a:ext cx="2269831" cy="400110"/>
              </a:xfrm>
              <a:prstGeom prst="rect">
                <a:avLst/>
              </a:prstGeom>
              <a:noFill/>
            </p:spPr>
            <p:txBody>
              <a:bodyPr wrap="square" rtlCol="0">
                <a:spAutoFit/>
              </a:bodyPr>
              <a:lstStyle/>
              <a:p>
                <a:pPr algn="ctr"/>
                <a:r>
                  <a:rPr lang="de-DE" sz="2000" i="1" dirty="0"/>
                  <a:t>Input</a:t>
                </a:r>
              </a:p>
            </p:txBody>
          </p:sp>
          <p:sp>
            <p:nvSpPr>
              <p:cNvPr id="132" name="TextBox 131">
                <a:extLst>
                  <a:ext uri="{FF2B5EF4-FFF2-40B4-BE49-F238E27FC236}">
                    <a16:creationId xmlns:a16="http://schemas.microsoft.com/office/drawing/2014/main" id="{41624B40-8A38-2B42-960D-2EC00544EDD6}"/>
                  </a:ext>
                </a:extLst>
              </p:cNvPr>
              <p:cNvSpPr txBox="1"/>
              <p:nvPr/>
            </p:nvSpPr>
            <p:spPr>
              <a:xfrm>
                <a:off x="14088970" y="38139606"/>
                <a:ext cx="1840242" cy="400110"/>
              </a:xfrm>
              <a:prstGeom prst="rect">
                <a:avLst/>
              </a:prstGeom>
              <a:noFill/>
            </p:spPr>
            <p:txBody>
              <a:bodyPr wrap="square" rtlCol="0">
                <a:spAutoFit/>
              </a:bodyPr>
              <a:lstStyle/>
              <a:p>
                <a:pPr algn="ctr"/>
                <a:r>
                  <a:rPr lang="de-DE" sz="2000" i="1" dirty="0" err="1"/>
                  <a:t>runs</a:t>
                </a:r>
                <a:r>
                  <a:rPr lang="de-DE" sz="2000" i="1" dirty="0"/>
                  <a:t> in parallel</a:t>
                </a:r>
              </a:p>
            </p:txBody>
          </p:sp>
          <p:sp>
            <p:nvSpPr>
              <p:cNvPr id="133" name="TextBox 132">
                <a:extLst>
                  <a:ext uri="{FF2B5EF4-FFF2-40B4-BE49-F238E27FC236}">
                    <a16:creationId xmlns:a16="http://schemas.microsoft.com/office/drawing/2014/main" id="{65E4FCF9-F707-334A-9D2A-5355022CF586}"/>
                  </a:ext>
                </a:extLst>
              </p:cNvPr>
              <p:cNvSpPr txBox="1"/>
              <p:nvPr/>
            </p:nvSpPr>
            <p:spPr>
              <a:xfrm>
                <a:off x="9417156" y="38156896"/>
                <a:ext cx="2269831" cy="400110"/>
              </a:xfrm>
              <a:prstGeom prst="rect">
                <a:avLst/>
              </a:prstGeom>
              <a:noFill/>
            </p:spPr>
            <p:txBody>
              <a:bodyPr wrap="square" rtlCol="0">
                <a:spAutoFit/>
              </a:bodyPr>
              <a:lstStyle/>
              <a:p>
                <a:pPr algn="ctr"/>
                <a:r>
                  <a:rPr lang="en-GB" sz="2000" i="1" dirty="0"/>
                  <a:t>partitioning</a:t>
                </a:r>
              </a:p>
            </p:txBody>
          </p:sp>
          <p:sp>
            <p:nvSpPr>
              <p:cNvPr id="70" name="Rectangle 69">
                <a:extLst>
                  <a:ext uri="{FF2B5EF4-FFF2-40B4-BE49-F238E27FC236}">
                    <a16:creationId xmlns:a16="http://schemas.microsoft.com/office/drawing/2014/main" id="{44F49C13-4A61-8449-ADDA-21BA9711D5FB}"/>
                  </a:ext>
                </a:extLst>
              </p:cNvPr>
              <p:cNvSpPr/>
              <p:nvPr/>
            </p:nvSpPr>
            <p:spPr>
              <a:xfrm>
                <a:off x="11831086" y="35776871"/>
                <a:ext cx="1725875" cy="1178832"/>
              </a:xfrm>
              <a:prstGeom prst="rect">
                <a:avLst/>
              </a:prstGeom>
              <a:ln>
                <a:prstDash val="sysDo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dirty="0">
                    <a:solidFill>
                      <a:sysClr val="windowText" lastClr="000000"/>
                    </a:solidFill>
                  </a:rPr>
                  <a:t>Model </a:t>
                </a:r>
                <a:r>
                  <a:rPr lang="de-DE" sz="1200" dirty="0" err="1">
                    <a:solidFill>
                      <a:sysClr val="windowText" lastClr="000000"/>
                    </a:solidFill>
                  </a:rPr>
                  <a:t>domain</a:t>
                </a:r>
                <a:r>
                  <a:rPr lang="de-DE" sz="1200" dirty="0">
                    <a:solidFill>
                      <a:sysClr val="windowText" lastClr="000000"/>
                    </a:solidFill>
                  </a:rPr>
                  <a:t> </a:t>
                </a:r>
                <a:r>
                  <a:rPr lang="de-DE" sz="1200" dirty="0" err="1">
                    <a:solidFill>
                      <a:sysClr val="windowText" lastClr="000000"/>
                    </a:solidFill>
                  </a:rPr>
                  <a:t>is</a:t>
                </a:r>
                <a:r>
                  <a:rPr lang="de-DE" sz="1200" dirty="0">
                    <a:solidFill>
                      <a:sysClr val="windowText" lastClr="000000"/>
                    </a:solidFill>
                  </a:rPr>
                  <a:t> </a:t>
                </a:r>
                <a:r>
                  <a:rPr lang="de-DE" sz="1200" dirty="0" err="1">
                    <a:solidFill>
                      <a:sysClr val="windowText" lastClr="000000"/>
                    </a:solidFill>
                  </a:rPr>
                  <a:t>seperated</a:t>
                </a:r>
                <a:r>
                  <a:rPr lang="de-DE" sz="1200" dirty="0">
                    <a:solidFill>
                      <a:sysClr val="windowText" lastClr="000000"/>
                    </a:solidFill>
                  </a:rPr>
                  <a:t> in multiple </a:t>
                </a:r>
                <a:r>
                  <a:rPr lang="de-DE" sz="1200" dirty="0" err="1">
                    <a:solidFill>
                      <a:sysClr val="windowText" lastClr="000000"/>
                    </a:solidFill>
                  </a:rPr>
                  <a:t>partitions</a:t>
                </a:r>
                <a:r>
                  <a:rPr lang="de-DE" sz="1200" dirty="0">
                    <a:solidFill>
                      <a:sysClr val="windowText" lastClr="000000"/>
                    </a:solidFill>
                  </a:rPr>
                  <a:t> </a:t>
                </a:r>
                <a:r>
                  <a:rPr lang="de-DE" sz="1200" dirty="0" err="1">
                    <a:solidFill>
                      <a:sysClr val="windowText" lastClr="000000"/>
                    </a:solidFill>
                  </a:rPr>
                  <a:t>and</a:t>
                </a:r>
                <a:r>
                  <a:rPr lang="de-DE" sz="1200" dirty="0">
                    <a:solidFill>
                      <a:sysClr val="windowText" lastClr="000000"/>
                    </a:solidFill>
                  </a:rPr>
                  <a:t> </a:t>
                </a:r>
                <a:r>
                  <a:rPr lang="de-DE" sz="1200" dirty="0" err="1">
                    <a:solidFill>
                      <a:sysClr val="windowText" lastClr="000000"/>
                    </a:solidFill>
                  </a:rPr>
                  <a:t>then</a:t>
                </a:r>
                <a:r>
                  <a:rPr lang="de-DE" sz="1200" dirty="0">
                    <a:solidFill>
                      <a:sysClr val="windowText" lastClr="000000"/>
                    </a:solidFill>
                  </a:rPr>
                  <a:t> </a:t>
                </a:r>
                <a:r>
                  <a:rPr lang="de-DE" sz="1200" dirty="0" err="1">
                    <a:solidFill>
                      <a:sysClr val="windowText" lastClr="000000"/>
                    </a:solidFill>
                  </a:rPr>
                  <a:t>runs</a:t>
                </a:r>
                <a:r>
                  <a:rPr lang="de-DE" sz="1200" dirty="0">
                    <a:solidFill>
                      <a:sysClr val="windowText" lastClr="000000"/>
                    </a:solidFill>
                  </a:rPr>
                  <a:t> on multiple </a:t>
                </a:r>
                <a:r>
                  <a:rPr lang="de-DE" sz="1200" dirty="0" err="1">
                    <a:solidFill>
                      <a:sysClr val="windowText" lastClr="000000"/>
                    </a:solidFill>
                  </a:rPr>
                  <a:t>cores</a:t>
                </a:r>
                <a:r>
                  <a:rPr lang="de-DE" sz="1200" dirty="0">
                    <a:solidFill>
                      <a:sysClr val="windowText" lastClr="000000"/>
                    </a:solidFill>
                  </a:rPr>
                  <a:t>:</a:t>
                </a:r>
              </a:p>
              <a:p>
                <a:pPr algn="ctr"/>
                <a:r>
                  <a:rPr lang="de-DE" sz="1200" dirty="0">
                    <a:solidFill>
                      <a:sysClr val="windowText" lastClr="000000"/>
                    </a:solidFill>
                  </a:rPr>
                  <a:t>HPC - Cluster</a:t>
                </a:r>
              </a:p>
            </p:txBody>
          </p:sp>
          <p:sp>
            <p:nvSpPr>
              <p:cNvPr id="134" name="Rectangle 133">
                <a:extLst>
                  <a:ext uri="{FF2B5EF4-FFF2-40B4-BE49-F238E27FC236}">
                    <a16:creationId xmlns:a16="http://schemas.microsoft.com/office/drawing/2014/main" id="{254F0B75-CBAF-D648-A49A-F441C33AAA1E}"/>
                  </a:ext>
                </a:extLst>
              </p:cNvPr>
              <p:cNvSpPr/>
              <p:nvPr/>
            </p:nvSpPr>
            <p:spPr>
              <a:xfrm>
                <a:off x="945340" y="35445503"/>
                <a:ext cx="2206355" cy="2104988"/>
              </a:xfrm>
              <a:prstGeom prst="rect">
                <a:avLst/>
              </a:prstGeom>
              <a:ln>
                <a:prstDash val="sysDo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dirty="0">
                    <a:solidFill>
                      <a:sysClr val="windowText" lastClr="000000"/>
                    </a:solidFill>
                  </a:rPr>
                  <a:t>The </a:t>
                </a:r>
                <a:r>
                  <a:rPr lang="de-DE" sz="1200" dirty="0" err="1">
                    <a:solidFill>
                      <a:sysClr val="windowText" lastClr="000000"/>
                    </a:solidFill>
                  </a:rPr>
                  <a:t>ice</a:t>
                </a:r>
                <a:r>
                  <a:rPr lang="de-DE" sz="1200" dirty="0">
                    <a:solidFill>
                      <a:sysClr val="windowText" lastClr="000000"/>
                    </a:solidFill>
                  </a:rPr>
                  <a:t> </a:t>
                </a:r>
                <a:r>
                  <a:rPr lang="de-DE" sz="1200" dirty="0" err="1">
                    <a:solidFill>
                      <a:sysClr val="windowText" lastClr="000000"/>
                    </a:solidFill>
                  </a:rPr>
                  <a:t>shelf</a:t>
                </a:r>
                <a:r>
                  <a:rPr lang="de-DE" sz="1200" dirty="0">
                    <a:solidFill>
                      <a:sysClr val="windowText" lastClr="000000"/>
                    </a:solidFill>
                  </a:rPr>
                  <a:t>/ </a:t>
                </a:r>
                <a:r>
                  <a:rPr lang="de-DE" sz="1200" dirty="0" err="1">
                    <a:solidFill>
                      <a:sysClr val="windowText" lastClr="000000"/>
                    </a:solidFill>
                  </a:rPr>
                  <a:t>sheet</a:t>
                </a:r>
                <a:r>
                  <a:rPr lang="de-DE" sz="1200" dirty="0">
                    <a:solidFill>
                      <a:sysClr val="windowText" lastClr="000000"/>
                    </a:solidFill>
                  </a:rPr>
                  <a:t> </a:t>
                </a:r>
                <a:r>
                  <a:rPr lang="de-DE" sz="1200" dirty="0" err="1">
                    <a:solidFill>
                      <a:sysClr val="windowText" lastClr="000000"/>
                    </a:solidFill>
                  </a:rPr>
                  <a:t>model</a:t>
                </a:r>
                <a:r>
                  <a:rPr lang="de-DE" sz="1200" dirty="0">
                    <a:solidFill>
                      <a:sysClr val="windowText" lastClr="000000"/>
                    </a:solidFill>
                  </a:rPr>
                  <a:t> </a:t>
                </a:r>
                <a:r>
                  <a:rPr lang="de-DE" sz="1200" dirty="0" err="1">
                    <a:solidFill>
                      <a:sysClr val="windowText" lastClr="000000"/>
                    </a:solidFill>
                  </a:rPr>
                  <a:t>domain</a:t>
                </a:r>
                <a:r>
                  <a:rPr lang="de-DE" sz="1200" dirty="0">
                    <a:solidFill>
                      <a:sysClr val="windowText" lastClr="000000"/>
                    </a:solidFill>
                  </a:rPr>
                  <a:t> </a:t>
                </a:r>
                <a:r>
                  <a:rPr lang="de-DE" sz="1200" dirty="0" err="1">
                    <a:solidFill>
                      <a:sysClr val="windowText" lastClr="000000"/>
                    </a:solidFill>
                  </a:rPr>
                  <a:t>is</a:t>
                </a:r>
                <a:r>
                  <a:rPr lang="de-DE" sz="1200" dirty="0">
                    <a:solidFill>
                      <a:sysClr val="windowText" lastClr="000000"/>
                    </a:solidFill>
                  </a:rPr>
                  <a:t> </a:t>
                </a:r>
                <a:r>
                  <a:rPr lang="de-DE" sz="1200" dirty="0" err="1">
                    <a:solidFill>
                      <a:sysClr val="windowText" lastClr="000000"/>
                    </a:solidFill>
                  </a:rPr>
                  <a:t>idealized</a:t>
                </a:r>
                <a:r>
                  <a:rPr lang="de-DE" sz="1200" dirty="0">
                    <a:solidFill>
                      <a:sysClr val="windowText" lastClr="000000"/>
                    </a:solidFill>
                  </a:rPr>
                  <a:t>: </a:t>
                </a:r>
                <a:r>
                  <a:rPr lang="de-DE" sz="1200" dirty="0" err="1">
                    <a:solidFill>
                      <a:sysClr val="windowText" lastClr="000000"/>
                    </a:solidFill>
                  </a:rPr>
                  <a:t>Ice</a:t>
                </a:r>
                <a:r>
                  <a:rPr lang="de-DE" sz="1200" dirty="0">
                    <a:solidFill>
                      <a:sysClr val="windowText" lastClr="000000"/>
                    </a:solidFill>
                  </a:rPr>
                  <a:t> </a:t>
                </a:r>
                <a:r>
                  <a:rPr lang="de-DE" sz="1200" dirty="0" err="1">
                    <a:solidFill>
                      <a:sysClr val="windowText" lastClr="000000"/>
                    </a:solidFill>
                  </a:rPr>
                  <a:t>dynamics</a:t>
                </a:r>
                <a:r>
                  <a:rPr lang="de-DE" sz="1200" dirty="0">
                    <a:solidFill>
                      <a:sysClr val="windowText" lastClr="000000"/>
                    </a:solidFill>
                  </a:rPr>
                  <a:t> </a:t>
                </a:r>
                <a:r>
                  <a:rPr lang="de-DE" sz="1200" dirty="0" err="1">
                    <a:solidFill>
                      <a:sysClr val="windowText" lastClr="000000"/>
                    </a:solidFill>
                  </a:rPr>
                  <a:t>are</a:t>
                </a:r>
                <a:r>
                  <a:rPr lang="de-DE" sz="1200" dirty="0">
                    <a:solidFill>
                      <a:sysClr val="windowText" lastClr="000000"/>
                    </a:solidFill>
                  </a:rPr>
                  <a:t> </a:t>
                </a:r>
                <a:r>
                  <a:rPr lang="de-DE" sz="1200" dirty="0" err="1">
                    <a:solidFill>
                      <a:sysClr val="windowText" lastClr="000000"/>
                    </a:solidFill>
                  </a:rPr>
                  <a:t>better</a:t>
                </a:r>
                <a:r>
                  <a:rPr lang="de-DE" sz="1200" dirty="0">
                    <a:solidFill>
                      <a:sysClr val="windowText" lastClr="000000"/>
                    </a:solidFill>
                  </a:rPr>
                  <a:t> </a:t>
                </a:r>
                <a:r>
                  <a:rPr lang="de-DE" sz="1200" dirty="0" err="1">
                    <a:solidFill>
                      <a:sysClr val="windowText" lastClr="000000"/>
                    </a:solidFill>
                  </a:rPr>
                  <a:t>emphazised,neglecting</a:t>
                </a:r>
                <a:r>
                  <a:rPr lang="de-DE" sz="1200" dirty="0">
                    <a:solidFill>
                      <a:sysClr val="windowText" lastClr="000000"/>
                    </a:solidFill>
                  </a:rPr>
                  <a:t> </a:t>
                </a:r>
                <a:r>
                  <a:rPr lang="de-DE" sz="1200" dirty="0" err="1">
                    <a:solidFill>
                      <a:sysClr val="windowText" lastClr="000000"/>
                    </a:solidFill>
                  </a:rPr>
                  <a:t>disturbing</a:t>
                </a:r>
                <a:r>
                  <a:rPr lang="de-DE" sz="1200" dirty="0">
                    <a:solidFill>
                      <a:sysClr val="windowText" lastClr="000000"/>
                    </a:solidFill>
                  </a:rPr>
                  <a:t> </a:t>
                </a:r>
                <a:r>
                  <a:rPr lang="de-DE" sz="1200" dirty="0" err="1">
                    <a:solidFill>
                      <a:sysClr val="windowText" lastClr="000000"/>
                    </a:solidFill>
                  </a:rPr>
                  <a:t>features</a:t>
                </a:r>
                <a:r>
                  <a:rPr lang="de-DE" sz="1200" dirty="0">
                    <a:solidFill>
                      <a:sysClr val="windowText" lastClr="000000"/>
                    </a:solidFill>
                  </a:rPr>
                  <a:t> </a:t>
                </a:r>
                <a:r>
                  <a:rPr lang="de-DE" sz="1200" dirty="0" err="1">
                    <a:solidFill>
                      <a:sysClr val="windowText" lastClr="000000"/>
                    </a:solidFill>
                  </a:rPr>
                  <a:t>of</a:t>
                </a:r>
                <a:r>
                  <a:rPr lang="de-DE" sz="1200" dirty="0">
                    <a:solidFill>
                      <a:sysClr val="windowText" lastClr="000000"/>
                    </a:solidFill>
                  </a:rPr>
                  <a:t> DEM. 2D: </a:t>
                </a:r>
                <a:r>
                  <a:rPr lang="de-DE" sz="1200" dirty="0" err="1">
                    <a:solidFill>
                      <a:sysClr val="windowText" lastClr="000000"/>
                    </a:solidFill>
                  </a:rPr>
                  <a:t>channel</a:t>
                </a:r>
                <a:r>
                  <a:rPr lang="de-DE" sz="1200" dirty="0">
                    <a:solidFill>
                      <a:sysClr val="windowText" lastClr="000000"/>
                    </a:solidFill>
                  </a:rPr>
                  <a:t> </a:t>
                </a:r>
                <a:r>
                  <a:rPr lang="de-DE" sz="1200" dirty="0" err="1">
                    <a:solidFill>
                      <a:sysClr val="windowText" lastClr="000000"/>
                    </a:solidFill>
                  </a:rPr>
                  <a:t>initialized</a:t>
                </a:r>
                <a:r>
                  <a:rPr lang="de-DE" sz="1200" dirty="0">
                    <a:solidFill>
                      <a:sysClr val="windowText" lastClr="000000"/>
                    </a:solidFill>
                  </a:rPr>
                  <a:t> </a:t>
                </a:r>
                <a:r>
                  <a:rPr lang="de-DE" sz="1200" dirty="0" err="1">
                    <a:solidFill>
                      <a:sysClr val="windowText" lastClr="000000"/>
                    </a:solidFill>
                  </a:rPr>
                  <a:t>with</a:t>
                </a:r>
                <a:r>
                  <a:rPr lang="de-DE" sz="1200" dirty="0">
                    <a:solidFill>
                      <a:sysClr val="windowText" lastClr="000000"/>
                    </a:solidFill>
                  </a:rPr>
                  <a:t> </a:t>
                </a:r>
                <a:r>
                  <a:rPr lang="de-DE" sz="1200" dirty="0" err="1">
                    <a:solidFill>
                      <a:sysClr val="windowText" lastClr="000000"/>
                    </a:solidFill>
                  </a:rPr>
                  <a:t>melting</a:t>
                </a:r>
                <a:r>
                  <a:rPr lang="de-DE" sz="1200" dirty="0">
                    <a:solidFill>
                      <a:sysClr val="windowText" lastClr="000000"/>
                    </a:solidFill>
                  </a:rPr>
                  <a:t> </a:t>
                </a:r>
                <a:r>
                  <a:rPr lang="de-DE" sz="1200" dirty="0" err="1">
                    <a:solidFill>
                      <a:sysClr val="windowText" lastClr="000000"/>
                    </a:solidFill>
                  </a:rPr>
                  <a:t>function</a:t>
                </a:r>
                <a:endParaRPr lang="de-DE" sz="1200" dirty="0">
                  <a:solidFill>
                    <a:sysClr val="windowText" lastClr="000000"/>
                  </a:solidFill>
                </a:endParaRPr>
              </a:p>
              <a:p>
                <a:pPr algn="ctr"/>
                <a:r>
                  <a:rPr lang="de-DE" sz="1200" dirty="0">
                    <a:solidFill>
                      <a:sysClr val="windowText" lastClr="000000"/>
                    </a:solidFill>
                  </a:rPr>
                  <a:t>3D: </a:t>
                </a:r>
                <a:r>
                  <a:rPr lang="de-DE" sz="1200" dirty="0" err="1">
                    <a:solidFill>
                      <a:sysClr val="windowText" lastClr="000000"/>
                    </a:solidFill>
                  </a:rPr>
                  <a:t>channel</a:t>
                </a:r>
                <a:r>
                  <a:rPr lang="de-DE" sz="1200" dirty="0">
                    <a:solidFill>
                      <a:sysClr val="windowText" lastClr="000000"/>
                    </a:solidFill>
                  </a:rPr>
                  <a:t> </a:t>
                </a:r>
                <a:r>
                  <a:rPr lang="de-DE" sz="1200" dirty="0" err="1">
                    <a:solidFill>
                      <a:sysClr val="windowText" lastClr="000000"/>
                    </a:solidFill>
                  </a:rPr>
                  <a:t>initialized</a:t>
                </a:r>
                <a:r>
                  <a:rPr lang="de-DE" sz="1200" dirty="0">
                    <a:solidFill>
                      <a:sysClr val="windowText" lastClr="000000"/>
                    </a:solidFill>
                  </a:rPr>
                  <a:t>  </a:t>
                </a:r>
                <a:r>
                  <a:rPr lang="de-DE" sz="1200" dirty="0" err="1">
                    <a:solidFill>
                      <a:sysClr val="windowText" lastClr="000000"/>
                    </a:solidFill>
                  </a:rPr>
                  <a:t>as</a:t>
                </a:r>
                <a:r>
                  <a:rPr lang="de-DE" sz="1200" dirty="0">
                    <a:solidFill>
                      <a:sysClr val="windowText" lastClr="000000"/>
                    </a:solidFill>
                  </a:rPr>
                  <a:t> a </a:t>
                </a:r>
                <a:r>
                  <a:rPr lang="de-DE" sz="1200" dirty="0" err="1">
                    <a:solidFill>
                      <a:sysClr val="windowText" lastClr="000000"/>
                    </a:solidFill>
                  </a:rPr>
                  <a:t>function</a:t>
                </a:r>
                <a:r>
                  <a:rPr lang="de-DE" sz="1200" dirty="0">
                    <a:solidFill>
                      <a:sysClr val="windowText" lastClr="000000"/>
                    </a:solidFill>
                  </a:rPr>
                  <a:t> </a:t>
                </a:r>
                <a:r>
                  <a:rPr lang="de-DE" sz="1200" dirty="0" err="1">
                    <a:solidFill>
                      <a:sysClr val="windowText" lastClr="000000"/>
                    </a:solidFill>
                  </a:rPr>
                  <a:t>of</a:t>
                </a:r>
                <a:r>
                  <a:rPr lang="de-DE" sz="1200" dirty="0">
                    <a:solidFill>
                      <a:sysClr val="windowText" lastClr="000000"/>
                    </a:solidFill>
                  </a:rPr>
                  <a:t> </a:t>
                </a:r>
                <a:r>
                  <a:rPr lang="de-DE" sz="1200" dirty="0" err="1">
                    <a:solidFill>
                      <a:sysClr val="windowText" lastClr="000000"/>
                    </a:solidFill>
                  </a:rPr>
                  <a:t>bedrock</a:t>
                </a:r>
                <a:r>
                  <a:rPr lang="de-DE" sz="1200" dirty="0">
                    <a:solidFill>
                      <a:sysClr val="windowText" lastClr="000000"/>
                    </a:solidFill>
                  </a:rPr>
                  <a:t> </a:t>
                </a:r>
                <a:r>
                  <a:rPr lang="de-DE" sz="1200" dirty="0" err="1">
                    <a:solidFill>
                      <a:sysClr val="windowText" lastClr="000000"/>
                    </a:solidFill>
                  </a:rPr>
                  <a:t>topography</a:t>
                </a:r>
                <a:r>
                  <a:rPr lang="de-DE" sz="1200" dirty="0">
                    <a:solidFill>
                      <a:sysClr val="windowText" lastClr="000000"/>
                    </a:solidFill>
                  </a:rPr>
                  <a:t> (</a:t>
                </a:r>
                <a:r>
                  <a:rPr lang="de-DE" sz="1200" dirty="0" err="1">
                    <a:solidFill>
                      <a:sysClr val="windowText" lastClr="000000"/>
                    </a:solidFill>
                  </a:rPr>
                  <a:t>bedrock</a:t>
                </a:r>
                <a:r>
                  <a:rPr lang="de-DE" sz="1200" dirty="0">
                    <a:solidFill>
                      <a:sysClr val="windowText" lastClr="000000"/>
                    </a:solidFill>
                  </a:rPr>
                  <a:t> </a:t>
                </a:r>
                <a:r>
                  <a:rPr lang="de-DE" sz="1200" dirty="0" err="1">
                    <a:solidFill>
                      <a:sysClr val="windowText" lastClr="000000"/>
                    </a:solidFill>
                  </a:rPr>
                  <a:t>bump</a:t>
                </a:r>
                <a:r>
                  <a:rPr lang="de-DE" sz="1200" dirty="0">
                    <a:solidFill>
                      <a:sysClr val="windowText" lastClr="000000"/>
                    </a:solidFill>
                  </a:rPr>
                  <a:t>).</a:t>
                </a:r>
              </a:p>
            </p:txBody>
          </p:sp>
          <p:cxnSp>
            <p:nvCxnSpPr>
              <p:cNvPr id="135" name="Straight Connector 134">
                <a:extLst>
                  <a:ext uri="{FF2B5EF4-FFF2-40B4-BE49-F238E27FC236}">
                    <a16:creationId xmlns:a16="http://schemas.microsoft.com/office/drawing/2014/main" id="{136D4A59-6385-D44E-A789-AF7AAE0D9AD5}"/>
                  </a:ext>
                </a:extLst>
              </p:cNvPr>
              <p:cNvCxnSpPr>
                <a:cxnSpLocks/>
              </p:cNvCxnSpPr>
              <p:nvPr/>
            </p:nvCxnSpPr>
            <p:spPr>
              <a:xfrm flipH="1" flipV="1">
                <a:off x="3255174" y="36325367"/>
                <a:ext cx="525769" cy="2"/>
              </a:xfrm>
              <a:prstGeom prst="line">
                <a:avLst/>
              </a:prstGeom>
              <a:ln w="38100">
                <a:solidFill>
                  <a:schemeClr val="tx1"/>
                </a:solidFill>
                <a:prstDash val="sysDot"/>
              </a:ln>
            </p:spPr>
            <p:style>
              <a:lnRef idx="1">
                <a:schemeClr val="dk1"/>
              </a:lnRef>
              <a:fillRef idx="0">
                <a:schemeClr val="dk1"/>
              </a:fillRef>
              <a:effectRef idx="0">
                <a:schemeClr val="dk1"/>
              </a:effectRef>
              <a:fontRef idx="minor">
                <a:schemeClr val="tx1"/>
              </a:fontRef>
            </p:style>
          </p:cxnSp>
          <p:sp>
            <p:nvSpPr>
              <p:cNvPr id="136" name="Rectangle 135">
                <a:extLst>
                  <a:ext uri="{FF2B5EF4-FFF2-40B4-BE49-F238E27FC236}">
                    <a16:creationId xmlns:a16="http://schemas.microsoft.com/office/drawing/2014/main" id="{43BB8236-3CFA-A045-9A24-4AA95F93C9FB}"/>
                  </a:ext>
                </a:extLst>
              </p:cNvPr>
              <p:cNvSpPr/>
              <p:nvPr/>
            </p:nvSpPr>
            <p:spPr>
              <a:xfrm>
                <a:off x="1299334" y="40238519"/>
                <a:ext cx="1636069" cy="1220305"/>
              </a:xfrm>
              <a:prstGeom prst="rect">
                <a:avLst/>
              </a:prstGeom>
              <a:ln>
                <a:prstDash val="sysDo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solidFill>
                      <a:sysClr val="windowText" lastClr="000000"/>
                    </a:solidFill>
                  </a:rPr>
                  <a:t>The .</a:t>
                </a:r>
                <a:r>
                  <a:rPr lang="de-DE" sz="1200" err="1">
                    <a:solidFill>
                      <a:sysClr val="windowText" lastClr="000000"/>
                    </a:solidFill>
                  </a:rPr>
                  <a:t>sif</a:t>
                </a:r>
                <a:r>
                  <a:rPr lang="de-DE" sz="1200">
                    <a:solidFill>
                      <a:sysClr val="windowText" lastClr="000000"/>
                    </a:solidFill>
                  </a:rPr>
                  <a:t> </a:t>
                </a:r>
                <a:r>
                  <a:rPr lang="de-DE" sz="1200" err="1">
                    <a:solidFill>
                      <a:sysClr val="windowText" lastClr="000000"/>
                    </a:solidFill>
                  </a:rPr>
                  <a:t>contains</a:t>
                </a:r>
                <a:r>
                  <a:rPr lang="de-DE" sz="1200">
                    <a:solidFill>
                      <a:sysClr val="windowText" lastClr="000000"/>
                    </a:solidFill>
                  </a:rPr>
                  <a:t> </a:t>
                </a:r>
                <a:r>
                  <a:rPr lang="de-DE" sz="1200" err="1">
                    <a:solidFill>
                      <a:sysClr val="windowText" lastClr="000000"/>
                    </a:solidFill>
                  </a:rPr>
                  <a:t>information</a:t>
                </a:r>
                <a:r>
                  <a:rPr lang="de-DE" sz="1200">
                    <a:solidFill>
                      <a:sysClr val="windowText" lastClr="000000"/>
                    </a:solidFill>
                  </a:rPr>
                  <a:t> </a:t>
                </a:r>
                <a:r>
                  <a:rPr lang="de-DE" sz="1200" err="1">
                    <a:solidFill>
                      <a:sysClr val="windowText" lastClr="000000"/>
                    </a:solidFill>
                  </a:rPr>
                  <a:t>about</a:t>
                </a:r>
                <a:r>
                  <a:rPr lang="de-DE" sz="1200">
                    <a:solidFill>
                      <a:sysClr val="windowText" lastClr="000000"/>
                    </a:solidFill>
                  </a:rPr>
                  <a:t> material </a:t>
                </a:r>
                <a:r>
                  <a:rPr lang="de-DE" sz="1200" err="1">
                    <a:solidFill>
                      <a:sysClr val="windowText" lastClr="000000"/>
                    </a:solidFill>
                  </a:rPr>
                  <a:t>properties</a:t>
                </a:r>
                <a:r>
                  <a:rPr lang="de-DE" sz="1200">
                    <a:solidFill>
                      <a:sysClr val="windowText" lastClr="000000"/>
                    </a:solidFill>
                  </a:rPr>
                  <a:t>, variables, </a:t>
                </a:r>
                <a:r>
                  <a:rPr lang="de-DE" sz="1200" err="1">
                    <a:solidFill>
                      <a:sysClr val="windowText" lastClr="000000"/>
                    </a:solidFill>
                  </a:rPr>
                  <a:t>boundary</a:t>
                </a:r>
                <a:r>
                  <a:rPr lang="de-DE" sz="1200">
                    <a:solidFill>
                      <a:sysClr val="windowText" lastClr="000000"/>
                    </a:solidFill>
                  </a:rPr>
                  <a:t> </a:t>
                </a:r>
                <a:r>
                  <a:rPr lang="de-DE" sz="1200" err="1">
                    <a:solidFill>
                      <a:sysClr val="windowText" lastClr="000000"/>
                    </a:solidFill>
                  </a:rPr>
                  <a:t>conditions</a:t>
                </a:r>
                <a:r>
                  <a:rPr lang="de-DE" sz="1200">
                    <a:solidFill>
                      <a:sysClr val="windowText" lastClr="000000"/>
                    </a:solidFill>
                  </a:rPr>
                  <a:t> </a:t>
                </a:r>
                <a:r>
                  <a:rPr lang="de-DE" sz="1200" err="1">
                    <a:solidFill>
                      <a:sysClr val="windowText" lastClr="000000"/>
                    </a:solidFill>
                  </a:rPr>
                  <a:t>as</a:t>
                </a:r>
                <a:r>
                  <a:rPr lang="de-DE" sz="1200">
                    <a:solidFill>
                      <a:sysClr val="windowText" lastClr="000000"/>
                    </a:solidFill>
                  </a:rPr>
                  <a:t> </a:t>
                </a:r>
                <a:r>
                  <a:rPr lang="de-DE" sz="1200" err="1">
                    <a:solidFill>
                      <a:sysClr val="windowText" lastClr="000000"/>
                    </a:solidFill>
                  </a:rPr>
                  <a:t>well</a:t>
                </a:r>
                <a:r>
                  <a:rPr lang="de-DE" sz="1200">
                    <a:solidFill>
                      <a:sysClr val="windowText" lastClr="000000"/>
                    </a:solidFill>
                  </a:rPr>
                  <a:t> </a:t>
                </a:r>
                <a:r>
                  <a:rPr lang="de-DE" sz="1200" err="1">
                    <a:solidFill>
                      <a:sysClr val="windowText" lastClr="000000"/>
                    </a:solidFill>
                  </a:rPr>
                  <a:t>as</a:t>
                </a:r>
                <a:r>
                  <a:rPr lang="de-DE" sz="1200">
                    <a:solidFill>
                      <a:sysClr val="windowText" lastClr="000000"/>
                    </a:solidFill>
                  </a:rPr>
                  <a:t> </a:t>
                </a:r>
                <a:r>
                  <a:rPr lang="de-DE" sz="1200" err="1">
                    <a:solidFill>
                      <a:sysClr val="windowText" lastClr="000000"/>
                    </a:solidFill>
                  </a:rPr>
                  <a:t>user</a:t>
                </a:r>
                <a:r>
                  <a:rPr lang="de-DE" sz="1200">
                    <a:solidFill>
                      <a:sysClr val="windowText" lastClr="000000"/>
                    </a:solidFill>
                  </a:rPr>
                  <a:t> </a:t>
                </a:r>
                <a:r>
                  <a:rPr lang="de-DE" sz="1200" err="1">
                    <a:solidFill>
                      <a:sysClr val="windowText" lastClr="000000"/>
                    </a:solidFill>
                  </a:rPr>
                  <a:t>solver</a:t>
                </a:r>
                <a:r>
                  <a:rPr lang="de-DE" sz="1200">
                    <a:solidFill>
                      <a:sysClr val="windowText" lastClr="000000"/>
                    </a:solidFill>
                  </a:rPr>
                  <a:t> </a:t>
                </a:r>
                <a:r>
                  <a:rPr lang="de-DE" sz="1200" err="1">
                    <a:solidFill>
                      <a:sysClr val="windowText" lastClr="000000"/>
                    </a:solidFill>
                  </a:rPr>
                  <a:t>functions</a:t>
                </a:r>
                <a:r>
                  <a:rPr lang="de-DE" sz="1200">
                    <a:solidFill>
                      <a:sysClr val="windowText" lastClr="000000"/>
                    </a:solidFill>
                  </a:rPr>
                  <a:t>.</a:t>
                </a:r>
              </a:p>
            </p:txBody>
          </p:sp>
          <p:cxnSp>
            <p:nvCxnSpPr>
              <p:cNvPr id="137" name="Straight Connector 136">
                <a:extLst>
                  <a:ext uri="{FF2B5EF4-FFF2-40B4-BE49-F238E27FC236}">
                    <a16:creationId xmlns:a16="http://schemas.microsoft.com/office/drawing/2014/main" id="{18215DD7-957D-E947-9C3F-1E9AA96F00A2}"/>
                  </a:ext>
                </a:extLst>
              </p:cNvPr>
              <p:cNvCxnSpPr>
                <a:cxnSpLocks/>
              </p:cNvCxnSpPr>
              <p:nvPr/>
            </p:nvCxnSpPr>
            <p:spPr>
              <a:xfrm flipH="1">
                <a:off x="3013805" y="40845089"/>
                <a:ext cx="791539" cy="0"/>
              </a:xfrm>
              <a:prstGeom prst="line">
                <a:avLst/>
              </a:prstGeom>
              <a:ln w="38100">
                <a:solidFill>
                  <a:schemeClr val="tx1"/>
                </a:solidFill>
                <a:prstDash val="sysDot"/>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633E1F0B-36F3-E840-8A78-3394B1670467}"/>
                  </a:ext>
                </a:extLst>
              </p:cNvPr>
              <p:cNvCxnSpPr>
                <a:cxnSpLocks/>
              </p:cNvCxnSpPr>
              <p:nvPr/>
            </p:nvCxnSpPr>
            <p:spPr>
              <a:xfrm flipH="1" flipV="1">
                <a:off x="14933389" y="38951712"/>
                <a:ext cx="8644" cy="975338"/>
              </a:xfrm>
              <a:prstGeom prst="line">
                <a:avLst/>
              </a:prstGeom>
              <a:ln w="38100">
                <a:solidFill>
                  <a:schemeClr val="tx1"/>
                </a:solidFill>
                <a:prstDash val="sysDot"/>
              </a:ln>
            </p:spPr>
            <p:style>
              <a:lnRef idx="1">
                <a:schemeClr val="dk1"/>
              </a:lnRef>
              <a:fillRef idx="0">
                <a:schemeClr val="dk1"/>
              </a:fillRef>
              <a:effectRef idx="0">
                <a:schemeClr val="dk1"/>
              </a:effectRef>
              <a:fontRef idx="minor">
                <a:schemeClr val="tx1"/>
              </a:fontRef>
            </p:style>
          </p:cxnSp>
          <p:sp>
            <p:nvSpPr>
              <p:cNvPr id="139" name="Rectangle 138">
                <a:extLst>
                  <a:ext uri="{FF2B5EF4-FFF2-40B4-BE49-F238E27FC236}">
                    <a16:creationId xmlns:a16="http://schemas.microsoft.com/office/drawing/2014/main" id="{B1B9DC35-2C27-D848-8E6E-227CD2A55CCA}"/>
                  </a:ext>
                </a:extLst>
              </p:cNvPr>
              <p:cNvSpPr/>
              <p:nvPr/>
            </p:nvSpPr>
            <p:spPr>
              <a:xfrm>
                <a:off x="14070451" y="40126927"/>
                <a:ext cx="1725875" cy="884573"/>
              </a:xfrm>
              <a:prstGeom prst="rect">
                <a:avLst/>
              </a:prstGeom>
              <a:ln>
                <a:prstDash val="sysDo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dirty="0">
                    <a:solidFill>
                      <a:sysClr val="windowText" lastClr="000000"/>
                    </a:solidFill>
                  </a:rPr>
                  <a:t>Finite Element </a:t>
                </a:r>
                <a:r>
                  <a:rPr lang="de-DE" sz="1200" dirty="0" err="1">
                    <a:solidFill>
                      <a:sysClr val="windowText" lastClr="000000"/>
                    </a:solidFill>
                  </a:rPr>
                  <a:t>Method</a:t>
                </a:r>
                <a:r>
                  <a:rPr lang="de-DE" sz="1200" dirty="0">
                    <a:solidFill>
                      <a:sysClr val="windowText" lastClr="000000"/>
                    </a:solidFill>
                  </a:rPr>
                  <a:t> </a:t>
                </a:r>
                <a:r>
                  <a:rPr lang="de-DE" sz="1200" dirty="0" err="1">
                    <a:solidFill>
                      <a:sysClr val="windowText" lastClr="000000"/>
                    </a:solidFill>
                  </a:rPr>
                  <a:t>solves</a:t>
                </a:r>
                <a:r>
                  <a:rPr lang="de-DE" sz="1200" dirty="0">
                    <a:solidFill>
                      <a:sysClr val="windowText" lastClr="000000"/>
                    </a:solidFill>
                  </a:rPr>
                  <a:t> Stokes EQ. in 2D (</a:t>
                </a:r>
                <a:r>
                  <a:rPr lang="de-DE" sz="1200" dirty="0" err="1">
                    <a:solidFill>
                      <a:sysClr val="windowText" lastClr="000000"/>
                    </a:solidFill>
                  </a:rPr>
                  <a:t>Full</a:t>
                </a:r>
                <a:r>
                  <a:rPr lang="de-DE" sz="1200" dirty="0">
                    <a:solidFill>
                      <a:sysClr val="windowText" lastClr="000000"/>
                    </a:solidFill>
                  </a:rPr>
                  <a:t>-Stokes in 3D)</a:t>
                </a:r>
                <a:endParaRPr lang="de-DE" sz="1200" dirty="0"/>
              </a:p>
            </p:txBody>
          </p:sp>
          <p:sp>
            <p:nvSpPr>
              <p:cNvPr id="143" name="Right Arrow 142">
                <a:extLst>
                  <a:ext uri="{FF2B5EF4-FFF2-40B4-BE49-F238E27FC236}">
                    <a16:creationId xmlns:a16="http://schemas.microsoft.com/office/drawing/2014/main" id="{FA356C0D-FEE4-9B41-9ACB-AA62B3900C03}"/>
                  </a:ext>
                </a:extLst>
              </p:cNvPr>
              <p:cNvSpPr/>
              <p:nvPr/>
            </p:nvSpPr>
            <p:spPr>
              <a:xfrm>
                <a:off x="18841915" y="38487271"/>
                <a:ext cx="1747908" cy="16413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144" name="Right Arrow 143">
                <a:extLst>
                  <a:ext uri="{FF2B5EF4-FFF2-40B4-BE49-F238E27FC236}">
                    <a16:creationId xmlns:a16="http://schemas.microsoft.com/office/drawing/2014/main" id="{DF0E56F9-75B9-AF42-B1BA-2EFAB806A3D0}"/>
                  </a:ext>
                </a:extLst>
              </p:cNvPr>
              <p:cNvSpPr/>
              <p:nvPr/>
            </p:nvSpPr>
            <p:spPr>
              <a:xfrm rot="5400000">
                <a:off x="21732149" y="39825603"/>
                <a:ext cx="763428" cy="539064"/>
              </a:xfrm>
              <a:prstGeom prst="rightArrow">
                <a:avLst/>
              </a:prstGeom>
              <a:ln w="38100">
                <a:prstDash val="sysDo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146" name="Right Arrow 145">
                <a:extLst>
                  <a:ext uri="{FF2B5EF4-FFF2-40B4-BE49-F238E27FC236}">
                    <a16:creationId xmlns:a16="http://schemas.microsoft.com/office/drawing/2014/main" id="{9EEE5CDD-DA9B-734E-9EB7-2D6AEE7EFE20}"/>
                  </a:ext>
                </a:extLst>
              </p:cNvPr>
              <p:cNvSpPr/>
              <p:nvPr/>
            </p:nvSpPr>
            <p:spPr>
              <a:xfrm>
                <a:off x="23433327" y="38544031"/>
                <a:ext cx="1747908" cy="16413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147" name="TextBox 146">
                <a:extLst>
                  <a:ext uri="{FF2B5EF4-FFF2-40B4-BE49-F238E27FC236}">
                    <a16:creationId xmlns:a16="http://schemas.microsoft.com/office/drawing/2014/main" id="{8ACDB67D-98E5-1542-96F3-AC6C6D80E1E9}"/>
                  </a:ext>
                </a:extLst>
              </p:cNvPr>
              <p:cNvSpPr txBox="1"/>
              <p:nvPr/>
            </p:nvSpPr>
            <p:spPr>
              <a:xfrm>
                <a:off x="23172365" y="38189137"/>
                <a:ext cx="2269831" cy="400110"/>
              </a:xfrm>
              <a:prstGeom prst="rect">
                <a:avLst/>
              </a:prstGeom>
              <a:noFill/>
            </p:spPr>
            <p:txBody>
              <a:bodyPr wrap="square" rtlCol="0">
                <a:spAutoFit/>
              </a:bodyPr>
              <a:lstStyle/>
              <a:p>
                <a:pPr algn="ctr"/>
                <a:r>
                  <a:rPr lang="de-DE" sz="2000" i="1" dirty="0"/>
                  <a:t>Input</a:t>
                </a:r>
              </a:p>
            </p:txBody>
          </p:sp>
          <p:sp>
            <p:nvSpPr>
              <p:cNvPr id="148" name="TextBox 147">
                <a:extLst>
                  <a:ext uri="{FF2B5EF4-FFF2-40B4-BE49-F238E27FC236}">
                    <a16:creationId xmlns:a16="http://schemas.microsoft.com/office/drawing/2014/main" id="{840D55D8-0CAE-644A-9B61-EB844241BBB7}"/>
                  </a:ext>
                </a:extLst>
              </p:cNvPr>
              <p:cNvSpPr txBox="1"/>
              <p:nvPr/>
            </p:nvSpPr>
            <p:spPr>
              <a:xfrm>
                <a:off x="18603403" y="38150565"/>
                <a:ext cx="2269831" cy="400110"/>
              </a:xfrm>
              <a:prstGeom prst="rect">
                <a:avLst/>
              </a:prstGeom>
              <a:noFill/>
            </p:spPr>
            <p:txBody>
              <a:bodyPr wrap="square" rtlCol="0">
                <a:spAutoFit/>
              </a:bodyPr>
              <a:lstStyle/>
              <a:p>
                <a:pPr algn="ctr"/>
                <a:r>
                  <a:rPr lang="de-DE" sz="2000" i="1" dirty="0" err="1"/>
                  <a:t>contains</a:t>
                </a:r>
                <a:endParaRPr lang="de-DE" sz="2000" i="1" dirty="0"/>
              </a:p>
            </p:txBody>
          </p:sp>
          <p:sp>
            <p:nvSpPr>
              <p:cNvPr id="149" name="Rectangle 148">
                <a:extLst>
                  <a:ext uri="{FF2B5EF4-FFF2-40B4-BE49-F238E27FC236}">
                    <a16:creationId xmlns:a16="http://schemas.microsoft.com/office/drawing/2014/main" id="{C145CFE1-9684-D940-AA3B-6C7F189AD04C}"/>
                  </a:ext>
                </a:extLst>
              </p:cNvPr>
              <p:cNvSpPr/>
              <p:nvPr/>
            </p:nvSpPr>
            <p:spPr>
              <a:xfrm>
                <a:off x="25465375" y="35251264"/>
                <a:ext cx="2475146" cy="2034428"/>
              </a:xfrm>
              <a:prstGeom prst="rect">
                <a:avLst/>
              </a:prstGeom>
              <a:ln>
                <a:prstDash val="sysDo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dirty="0">
                    <a:solidFill>
                      <a:sysClr val="windowText" lastClr="000000"/>
                    </a:solidFill>
                  </a:rPr>
                  <a:t>The </a:t>
                </a:r>
                <a:r>
                  <a:rPr lang="de-DE" sz="1200" dirty="0" err="1">
                    <a:solidFill>
                      <a:sysClr val="windowText" lastClr="000000"/>
                    </a:solidFill>
                  </a:rPr>
                  <a:t>ModelRun.py</a:t>
                </a:r>
                <a:r>
                  <a:rPr lang="de-DE" sz="1200" dirty="0">
                    <a:solidFill>
                      <a:sysClr val="windowText" lastClr="000000"/>
                    </a:solidFill>
                  </a:rPr>
                  <a:t> </a:t>
                </a:r>
                <a:r>
                  <a:rPr lang="de-DE" sz="1200" dirty="0" err="1">
                    <a:solidFill>
                      <a:sysClr val="windowText" lastClr="000000"/>
                    </a:solidFill>
                  </a:rPr>
                  <a:t>class</a:t>
                </a:r>
                <a:r>
                  <a:rPr lang="de-DE" sz="1200" dirty="0">
                    <a:solidFill>
                      <a:sysClr val="windowText" lastClr="000000"/>
                    </a:solidFill>
                  </a:rPr>
                  <a:t> </a:t>
                </a:r>
                <a:r>
                  <a:rPr lang="de-DE" sz="1200" dirty="0" err="1">
                    <a:solidFill>
                      <a:sysClr val="windowText" lastClr="000000"/>
                    </a:solidFill>
                  </a:rPr>
                  <a:t>rearranges</a:t>
                </a:r>
                <a:r>
                  <a:rPr lang="de-DE" sz="1200" dirty="0">
                    <a:solidFill>
                      <a:sysClr val="windowText" lastClr="000000"/>
                    </a:solidFill>
                  </a:rPr>
                  <a:t> </a:t>
                </a:r>
                <a:r>
                  <a:rPr lang="de-DE" sz="1200" dirty="0" err="1">
                    <a:solidFill>
                      <a:sysClr val="windowText" lastClr="000000"/>
                    </a:solidFill>
                  </a:rPr>
                  <a:t>and</a:t>
                </a:r>
                <a:r>
                  <a:rPr lang="de-DE" sz="1200" dirty="0">
                    <a:solidFill>
                      <a:sysClr val="windowText" lastClr="000000"/>
                    </a:solidFill>
                  </a:rPr>
                  <a:t> </a:t>
                </a:r>
                <a:r>
                  <a:rPr lang="de-DE" sz="1200" dirty="0" err="1">
                    <a:solidFill>
                      <a:sysClr val="windowText" lastClr="000000"/>
                    </a:solidFill>
                  </a:rPr>
                  <a:t>analyses</a:t>
                </a:r>
                <a:r>
                  <a:rPr lang="de-DE" sz="1200" dirty="0">
                    <a:solidFill>
                      <a:sysClr val="windowText" lastClr="000000"/>
                    </a:solidFill>
                  </a:rPr>
                  <a:t> </a:t>
                </a:r>
                <a:r>
                  <a:rPr lang="de-DE" sz="1200" dirty="0" err="1">
                    <a:solidFill>
                      <a:sysClr val="windowText" lastClr="000000"/>
                    </a:solidFill>
                  </a:rPr>
                  <a:t>the</a:t>
                </a:r>
                <a:r>
                  <a:rPr lang="de-DE" sz="1200" dirty="0">
                    <a:solidFill>
                      <a:sysClr val="windowText" lastClr="000000"/>
                    </a:solidFill>
                  </a:rPr>
                  <a:t> </a:t>
                </a:r>
                <a:r>
                  <a:rPr lang="de-DE" sz="1200" dirty="0" err="1">
                    <a:solidFill>
                      <a:sysClr val="windowText" lastClr="000000"/>
                    </a:solidFill>
                  </a:rPr>
                  <a:t>output</a:t>
                </a:r>
                <a:r>
                  <a:rPr lang="de-DE" sz="1200" dirty="0">
                    <a:solidFill>
                      <a:sysClr val="windowText" lastClr="000000"/>
                    </a:solidFill>
                  </a:rPr>
                  <a:t> </a:t>
                </a:r>
                <a:r>
                  <a:rPr lang="de-DE" sz="1200" dirty="0" err="1">
                    <a:solidFill>
                      <a:sysClr val="windowText" lastClr="000000"/>
                    </a:solidFill>
                  </a:rPr>
                  <a:t>of</a:t>
                </a:r>
                <a:r>
                  <a:rPr lang="de-DE" sz="1200" dirty="0">
                    <a:solidFill>
                      <a:sysClr val="windowText" lastClr="000000"/>
                    </a:solidFill>
                  </a:rPr>
                  <a:t> large parallel .</a:t>
                </a:r>
                <a:r>
                  <a:rPr lang="de-DE" sz="1200" dirty="0" err="1">
                    <a:solidFill>
                      <a:sysClr val="windowText" lastClr="000000"/>
                    </a:solidFill>
                  </a:rPr>
                  <a:t>vtu</a:t>
                </a:r>
                <a:r>
                  <a:rPr lang="de-DE" sz="1200" dirty="0">
                    <a:solidFill>
                      <a:sysClr val="windowText" lastClr="000000"/>
                    </a:solidFill>
                  </a:rPr>
                  <a:t> </a:t>
                </a:r>
                <a:r>
                  <a:rPr lang="de-DE" sz="1200" dirty="0" err="1">
                    <a:solidFill>
                      <a:sysClr val="windowText" lastClr="000000"/>
                    </a:solidFill>
                  </a:rPr>
                  <a:t>files</a:t>
                </a:r>
                <a:r>
                  <a:rPr lang="de-DE" sz="1200" dirty="0">
                    <a:solidFill>
                      <a:sysClr val="windowText" lastClr="000000"/>
                    </a:solidFill>
                  </a:rPr>
                  <a:t> in 2D </a:t>
                </a:r>
                <a:r>
                  <a:rPr lang="de-DE" sz="1200" dirty="0" err="1">
                    <a:solidFill>
                      <a:sysClr val="windowText" lastClr="000000"/>
                    </a:solidFill>
                  </a:rPr>
                  <a:t>and</a:t>
                </a:r>
                <a:r>
                  <a:rPr lang="de-DE" sz="1200" dirty="0">
                    <a:solidFill>
                      <a:sysClr val="windowText" lastClr="000000"/>
                    </a:solidFill>
                  </a:rPr>
                  <a:t> 3D, </a:t>
                </a:r>
                <a:r>
                  <a:rPr lang="de-DE" sz="1200" dirty="0" err="1">
                    <a:solidFill>
                      <a:sysClr val="windowText" lastClr="000000"/>
                    </a:solidFill>
                  </a:rPr>
                  <a:t>especially</a:t>
                </a:r>
                <a:r>
                  <a:rPr lang="de-DE" sz="1200" dirty="0">
                    <a:solidFill>
                      <a:sysClr val="windowText" lastClr="000000"/>
                    </a:solidFill>
                  </a:rPr>
                  <a:t> </a:t>
                </a:r>
                <a:r>
                  <a:rPr lang="de-DE" sz="1200" dirty="0" err="1">
                    <a:solidFill>
                      <a:sysClr val="windowText" lastClr="000000"/>
                    </a:solidFill>
                  </a:rPr>
                  <a:t>for</a:t>
                </a:r>
                <a:r>
                  <a:rPr lang="de-DE" sz="1200" dirty="0">
                    <a:solidFill>
                      <a:sysClr val="windowText" lastClr="000000"/>
                    </a:solidFill>
                  </a:rPr>
                  <a:t> multiple </a:t>
                </a:r>
                <a:r>
                  <a:rPr lang="de-DE" sz="1200" dirty="0" err="1">
                    <a:solidFill>
                      <a:sysClr val="windowText" lastClr="000000"/>
                    </a:solidFill>
                  </a:rPr>
                  <a:t>runs</a:t>
                </a:r>
                <a:r>
                  <a:rPr lang="de-DE" sz="1200" dirty="0">
                    <a:solidFill>
                      <a:sysClr val="windowText" lastClr="000000"/>
                    </a:solidFill>
                  </a:rPr>
                  <a:t> (</a:t>
                </a:r>
                <a:r>
                  <a:rPr lang="de-DE" sz="1200" dirty="0" err="1">
                    <a:solidFill>
                      <a:sysClr val="windowText" lastClr="000000"/>
                    </a:solidFill>
                  </a:rPr>
                  <a:t>numpy</a:t>
                </a:r>
                <a:r>
                  <a:rPr lang="de-DE" sz="1200" dirty="0">
                    <a:solidFill>
                      <a:sysClr val="windowText" lastClr="000000"/>
                    </a:solidFill>
                  </a:rPr>
                  <a:t> </a:t>
                </a:r>
                <a:r>
                  <a:rPr lang="de-DE" sz="1200" dirty="0" err="1">
                    <a:solidFill>
                      <a:sysClr val="windowText" lastClr="000000"/>
                    </a:solidFill>
                  </a:rPr>
                  <a:t>format</a:t>
                </a:r>
                <a:r>
                  <a:rPr lang="de-DE" sz="1200" dirty="0">
                    <a:solidFill>
                      <a:sysClr val="windowText" lastClr="000000"/>
                    </a:solidFill>
                  </a:rPr>
                  <a:t>). </a:t>
                </a:r>
                <a:r>
                  <a:rPr lang="de-DE" sz="1200" dirty="0" err="1">
                    <a:solidFill>
                      <a:sysClr val="windowText" lastClr="000000"/>
                    </a:solidFill>
                  </a:rPr>
                  <a:t>It</a:t>
                </a:r>
                <a:r>
                  <a:rPr lang="de-DE" sz="1200" dirty="0">
                    <a:solidFill>
                      <a:sysClr val="windowText" lastClr="000000"/>
                    </a:solidFill>
                  </a:rPr>
                  <a:t> </a:t>
                </a:r>
                <a:r>
                  <a:rPr lang="de-DE" sz="1200" dirty="0" err="1">
                    <a:solidFill>
                      <a:sysClr val="windowText" lastClr="000000"/>
                    </a:solidFill>
                  </a:rPr>
                  <a:t>includes</a:t>
                </a:r>
                <a:r>
                  <a:rPr lang="de-DE" sz="1200" dirty="0">
                    <a:solidFill>
                      <a:sysClr val="windowText" lastClr="000000"/>
                    </a:solidFill>
                  </a:rPr>
                  <a:t> </a:t>
                </a:r>
                <a:r>
                  <a:rPr lang="de-DE" sz="1200" dirty="0" err="1">
                    <a:solidFill>
                      <a:sysClr val="windowText" lastClr="000000"/>
                    </a:solidFill>
                  </a:rPr>
                  <a:t>several</a:t>
                </a:r>
                <a:r>
                  <a:rPr lang="de-DE" sz="1200" dirty="0">
                    <a:solidFill>
                      <a:sysClr val="windowText" lastClr="000000"/>
                    </a:solidFill>
                  </a:rPr>
                  <a:t> </a:t>
                </a:r>
                <a:r>
                  <a:rPr lang="de-DE" sz="1200" dirty="0" err="1">
                    <a:solidFill>
                      <a:sysClr val="windowText" lastClr="000000"/>
                    </a:solidFill>
                  </a:rPr>
                  <a:t>functions</a:t>
                </a:r>
                <a:r>
                  <a:rPr lang="de-DE" sz="1200" dirty="0">
                    <a:solidFill>
                      <a:sysClr val="windowText" lastClr="000000"/>
                    </a:solidFill>
                  </a:rPr>
                  <a:t> </a:t>
                </a:r>
                <a:r>
                  <a:rPr lang="de-DE" sz="1200" dirty="0" err="1">
                    <a:solidFill>
                      <a:sysClr val="windowText" lastClr="000000"/>
                    </a:solidFill>
                  </a:rPr>
                  <a:t>to</a:t>
                </a:r>
                <a:r>
                  <a:rPr lang="de-DE" sz="1200" dirty="0">
                    <a:solidFill>
                      <a:sysClr val="windowText" lastClr="000000"/>
                    </a:solidFill>
                  </a:rPr>
                  <a:t> </a:t>
                </a:r>
                <a:r>
                  <a:rPr lang="de-DE" sz="1200" dirty="0" err="1">
                    <a:solidFill>
                      <a:sysClr val="windowText" lastClr="000000"/>
                    </a:solidFill>
                  </a:rPr>
                  <a:t>compute</a:t>
                </a:r>
                <a:r>
                  <a:rPr lang="de-DE" sz="1200" dirty="0">
                    <a:solidFill>
                      <a:sysClr val="windowText" lastClr="000000"/>
                    </a:solidFill>
                  </a:rPr>
                  <a:t> </a:t>
                </a:r>
                <a:r>
                  <a:rPr lang="de-DE" sz="1200" dirty="0" err="1">
                    <a:solidFill>
                      <a:sysClr val="windowText" lastClr="000000"/>
                    </a:solidFill>
                  </a:rPr>
                  <a:t>hydrostatic</a:t>
                </a:r>
                <a:r>
                  <a:rPr lang="de-DE" sz="1200" dirty="0">
                    <a:solidFill>
                      <a:sysClr val="windowText" lastClr="000000"/>
                    </a:solidFill>
                  </a:rPr>
                  <a:t> </a:t>
                </a:r>
                <a:r>
                  <a:rPr lang="de-DE" sz="1200" dirty="0" err="1">
                    <a:solidFill>
                      <a:sysClr val="windowText" lastClr="000000"/>
                    </a:solidFill>
                  </a:rPr>
                  <a:t>deviation</a:t>
                </a:r>
                <a:r>
                  <a:rPr lang="de-DE" sz="1200" dirty="0">
                    <a:solidFill>
                      <a:sysClr val="windowText" lastClr="000000"/>
                    </a:solidFill>
                  </a:rPr>
                  <a:t>, </a:t>
                </a:r>
                <a:r>
                  <a:rPr lang="de-DE" sz="1200" dirty="0" err="1">
                    <a:solidFill>
                      <a:sysClr val="windowText" lastClr="000000"/>
                    </a:solidFill>
                  </a:rPr>
                  <a:t>concave</a:t>
                </a:r>
                <a:r>
                  <a:rPr lang="de-DE" sz="1200" dirty="0">
                    <a:solidFill>
                      <a:sysClr val="windowText" lastClr="000000"/>
                    </a:solidFill>
                  </a:rPr>
                  <a:t> </a:t>
                </a:r>
                <a:r>
                  <a:rPr lang="de-DE" sz="1200" dirty="0" err="1">
                    <a:solidFill>
                      <a:sysClr val="windowText" lastClr="000000"/>
                    </a:solidFill>
                  </a:rPr>
                  <a:t>hull</a:t>
                </a:r>
                <a:r>
                  <a:rPr lang="de-DE" sz="1200" dirty="0">
                    <a:solidFill>
                      <a:sysClr val="windowText" lastClr="000000"/>
                    </a:solidFill>
                  </a:rPr>
                  <a:t> </a:t>
                </a:r>
                <a:r>
                  <a:rPr lang="de-DE" sz="1200" dirty="0" err="1">
                    <a:solidFill>
                      <a:sysClr val="windowText" lastClr="000000"/>
                    </a:solidFill>
                  </a:rPr>
                  <a:t>or</a:t>
                </a:r>
                <a:r>
                  <a:rPr lang="de-DE" sz="1200" dirty="0">
                    <a:solidFill>
                      <a:sysClr val="windowText" lastClr="000000"/>
                    </a:solidFill>
                  </a:rPr>
                  <a:t> RMS in 2D </a:t>
                </a:r>
                <a:r>
                  <a:rPr lang="de-DE" sz="1200" dirty="0" err="1">
                    <a:solidFill>
                      <a:sysClr val="windowText" lastClr="000000"/>
                    </a:solidFill>
                  </a:rPr>
                  <a:t>and</a:t>
                </a:r>
                <a:r>
                  <a:rPr lang="de-DE" sz="1200" dirty="0">
                    <a:solidFill>
                      <a:sysClr val="windowText" lastClr="000000"/>
                    </a:solidFill>
                  </a:rPr>
                  <a:t> 3D (</a:t>
                </a:r>
                <a:r>
                  <a:rPr lang="de-DE" sz="1200" dirty="0" err="1">
                    <a:solidFill>
                      <a:sysClr val="windowText" lastClr="000000"/>
                    </a:solidFill>
                  </a:rPr>
                  <a:t>for</a:t>
                </a:r>
                <a:r>
                  <a:rPr lang="de-DE" sz="1200" dirty="0">
                    <a:solidFill>
                      <a:sysClr val="windowText" lastClr="000000"/>
                    </a:solidFill>
                  </a:rPr>
                  <a:t> </a:t>
                </a:r>
                <a:r>
                  <a:rPr lang="de-DE" sz="1200" dirty="0" err="1">
                    <a:solidFill>
                      <a:sysClr val="windowText" lastClr="000000"/>
                    </a:solidFill>
                  </a:rPr>
                  <a:t>given</a:t>
                </a:r>
                <a:r>
                  <a:rPr lang="de-DE" sz="1200" dirty="0">
                    <a:solidFill>
                      <a:sysClr val="windowText" lastClr="000000"/>
                    </a:solidFill>
                  </a:rPr>
                  <a:t> </a:t>
                </a:r>
                <a:r>
                  <a:rPr lang="de-DE" sz="1200" dirty="0" err="1">
                    <a:solidFill>
                      <a:sysClr val="windowText" lastClr="000000"/>
                    </a:solidFill>
                  </a:rPr>
                  <a:t>crosssection</a:t>
                </a:r>
                <a:r>
                  <a:rPr lang="de-DE" sz="1200" dirty="0">
                    <a:solidFill>
                      <a:sysClr val="windowText" lastClr="000000"/>
                    </a:solidFill>
                  </a:rPr>
                  <a:t> </a:t>
                </a:r>
                <a:r>
                  <a:rPr lang="de-DE" sz="1200" dirty="0" err="1">
                    <a:solidFill>
                      <a:sysClr val="windowText" lastClr="000000"/>
                    </a:solidFill>
                  </a:rPr>
                  <a:t>of</a:t>
                </a:r>
                <a:r>
                  <a:rPr lang="de-DE" sz="1200" dirty="0">
                    <a:solidFill>
                      <a:sysClr val="windowText" lastClr="000000"/>
                    </a:solidFill>
                  </a:rPr>
                  <a:t> </a:t>
                </a:r>
                <a:r>
                  <a:rPr lang="de-DE" sz="1200" dirty="0" err="1">
                    <a:solidFill>
                      <a:sysClr val="windowText" lastClr="000000"/>
                    </a:solidFill>
                  </a:rPr>
                  <a:t>the</a:t>
                </a:r>
                <a:r>
                  <a:rPr lang="de-DE" sz="1200" dirty="0">
                    <a:solidFill>
                      <a:sysClr val="windowText" lastClr="000000"/>
                    </a:solidFill>
                  </a:rPr>
                  <a:t> </a:t>
                </a:r>
                <a:r>
                  <a:rPr lang="de-DE" sz="1200" dirty="0" err="1">
                    <a:solidFill>
                      <a:sysClr val="windowText" lastClr="000000"/>
                    </a:solidFill>
                  </a:rPr>
                  <a:t>ice-shelf</a:t>
                </a:r>
                <a:r>
                  <a:rPr lang="de-DE" sz="1200" dirty="0">
                    <a:solidFill>
                      <a:sysClr val="windowText" lastClr="000000"/>
                    </a:solidFill>
                  </a:rPr>
                  <a:t>).</a:t>
                </a:r>
              </a:p>
            </p:txBody>
          </p:sp>
          <p:sp>
            <p:nvSpPr>
              <p:cNvPr id="153" name="Rectangle 152">
                <a:extLst>
                  <a:ext uri="{FF2B5EF4-FFF2-40B4-BE49-F238E27FC236}">
                    <a16:creationId xmlns:a16="http://schemas.microsoft.com/office/drawing/2014/main" id="{BA9E3485-A4AD-C549-BB0A-AC64C3E2BD9E}"/>
                  </a:ext>
                </a:extLst>
              </p:cNvPr>
              <p:cNvSpPr/>
              <p:nvPr/>
            </p:nvSpPr>
            <p:spPr>
              <a:xfrm>
                <a:off x="21250924" y="35588824"/>
                <a:ext cx="1725875" cy="1178832"/>
              </a:xfrm>
              <a:prstGeom prst="rect">
                <a:avLst/>
              </a:prstGeom>
              <a:ln>
                <a:prstDash val="sysDo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solidFill>
                      <a:sysClr val="windowText" lastClr="000000"/>
                    </a:solidFill>
                  </a:rPr>
                  <a:t>Large </a:t>
                </a:r>
                <a:r>
                  <a:rPr lang="de-DE" sz="1200" err="1">
                    <a:solidFill>
                      <a:sysClr val="windowText" lastClr="000000"/>
                    </a:solidFill>
                  </a:rPr>
                  <a:t>simulation</a:t>
                </a:r>
                <a:r>
                  <a:rPr lang="de-DE" sz="1200">
                    <a:solidFill>
                      <a:sysClr val="windowText" lastClr="000000"/>
                    </a:solidFill>
                  </a:rPr>
                  <a:t> </a:t>
                </a:r>
                <a:r>
                  <a:rPr lang="de-DE" sz="1200" err="1">
                    <a:solidFill>
                      <a:sysClr val="windowText" lastClr="000000"/>
                    </a:solidFill>
                  </a:rPr>
                  <a:t>files</a:t>
                </a:r>
                <a:r>
                  <a:rPr lang="de-DE" sz="1200">
                    <a:solidFill>
                      <a:sysClr val="windowText" lastClr="000000"/>
                    </a:solidFill>
                  </a:rPr>
                  <a:t>, </a:t>
                </a:r>
                <a:r>
                  <a:rPr lang="de-DE" sz="1200" err="1">
                    <a:solidFill>
                      <a:sysClr val="windowText" lastClr="000000"/>
                    </a:solidFill>
                  </a:rPr>
                  <a:t>which</a:t>
                </a:r>
                <a:r>
                  <a:rPr lang="de-DE" sz="1200">
                    <a:solidFill>
                      <a:sysClr val="windowText" lastClr="000000"/>
                    </a:solidFill>
                  </a:rPr>
                  <a:t> </a:t>
                </a:r>
                <a:r>
                  <a:rPr lang="de-DE" sz="1200" err="1">
                    <a:solidFill>
                      <a:sysClr val="windowText" lastClr="000000"/>
                    </a:solidFill>
                  </a:rPr>
                  <a:t>store</a:t>
                </a:r>
                <a:r>
                  <a:rPr lang="de-DE" sz="1200">
                    <a:solidFill>
                      <a:sysClr val="windowText" lastClr="000000"/>
                    </a:solidFill>
                  </a:rPr>
                  <a:t> </a:t>
                </a:r>
                <a:r>
                  <a:rPr lang="de-DE" sz="1200" err="1">
                    <a:solidFill>
                      <a:sysClr val="windowText" lastClr="000000"/>
                    </a:solidFill>
                  </a:rPr>
                  <a:t>scalar</a:t>
                </a:r>
                <a:r>
                  <a:rPr lang="de-DE" sz="1200">
                    <a:solidFill>
                      <a:sysClr val="windowText" lastClr="000000"/>
                    </a:solidFill>
                  </a:rPr>
                  <a:t> </a:t>
                </a:r>
                <a:r>
                  <a:rPr lang="de-DE" sz="1200" err="1">
                    <a:solidFill>
                      <a:sysClr val="windowText" lastClr="000000"/>
                    </a:solidFill>
                  </a:rPr>
                  <a:t>and</a:t>
                </a:r>
                <a:r>
                  <a:rPr lang="de-DE" sz="1200">
                    <a:solidFill>
                      <a:sysClr val="windowText" lastClr="000000"/>
                    </a:solidFill>
                  </a:rPr>
                  <a:t> </a:t>
                </a:r>
                <a:r>
                  <a:rPr lang="de-DE" sz="1200" err="1">
                    <a:solidFill>
                      <a:sysClr val="windowText" lastClr="000000"/>
                    </a:solidFill>
                  </a:rPr>
                  <a:t>vector</a:t>
                </a:r>
                <a:r>
                  <a:rPr lang="de-DE" sz="1200">
                    <a:solidFill>
                      <a:sysClr val="windowText" lastClr="000000"/>
                    </a:solidFill>
                  </a:rPr>
                  <a:t> </a:t>
                </a:r>
                <a:r>
                  <a:rPr lang="de-DE" sz="1200" err="1">
                    <a:solidFill>
                      <a:sysClr val="windowText" lastClr="000000"/>
                    </a:solidFill>
                  </a:rPr>
                  <a:t>data</a:t>
                </a:r>
                <a:r>
                  <a:rPr lang="de-DE" sz="1200">
                    <a:solidFill>
                      <a:sysClr val="windowText" lastClr="000000"/>
                    </a:solidFill>
                  </a:rPr>
                  <a:t> </a:t>
                </a:r>
                <a:r>
                  <a:rPr lang="de-DE" sz="1200" err="1">
                    <a:solidFill>
                      <a:sysClr val="windowText" lastClr="000000"/>
                    </a:solidFill>
                  </a:rPr>
                  <a:t>for</a:t>
                </a:r>
                <a:r>
                  <a:rPr lang="de-DE" sz="1200">
                    <a:solidFill>
                      <a:sysClr val="windowText" lastClr="000000"/>
                    </a:solidFill>
                  </a:rPr>
                  <a:t> </a:t>
                </a:r>
                <a:r>
                  <a:rPr lang="de-DE" sz="1200" err="1">
                    <a:solidFill>
                      <a:sysClr val="windowText" lastClr="000000"/>
                    </a:solidFill>
                  </a:rPr>
                  <a:t>each</a:t>
                </a:r>
                <a:r>
                  <a:rPr lang="de-DE" sz="1200">
                    <a:solidFill>
                      <a:sysClr val="windowText" lastClr="000000"/>
                    </a:solidFill>
                  </a:rPr>
                  <a:t> </a:t>
                </a:r>
                <a:r>
                  <a:rPr lang="de-DE" sz="1200" err="1">
                    <a:solidFill>
                      <a:sysClr val="windowText" lastClr="000000"/>
                    </a:solidFill>
                  </a:rPr>
                  <a:t>partition</a:t>
                </a:r>
                <a:r>
                  <a:rPr lang="de-DE" sz="1200">
                    <a:solidFill>
                      <a:sysClr val="windowText" lastClr="000000"/>
                    </a:solidFill>
                  </a:rPr>
                  <a:t> (</a:t>
                </a:r>
                <a:r>
                  <a:rPr lang="de-DE" sz="1200" err="1">
                    <a:solidFill>
                      <a:sysClr val="windowText" lastClr="000000"/>
                    </a:solidFill>
                  </a:rPr>
                  <a:t>declared</a:t>
                </a:r>
                <a:r>
                  <a:rPr lang="de-DE" sz="1200">
                    <a:solidFill>
                      <a:sysClr val="windowText" lastClr="000000"/>
                    </a:solidFill>
                  </a:rPr>
                  <a:t> </a:t>
                </a:r>
                <a:r>
                  <a:rPr lang="de-DE" sz="1200" err="1">
                    <a:solidFill>
                      <a:sysClr val="windowText" lastClr="000000"/>
                    </a:solidFill>
                  </a:rPr>
                  <a:t>by</a:t>
                </a:r>
                <a:r>
                  <a:rPr lang="de-DE" sz="1200">
                    <a:solidFill>
                      <a:sysClr val="windowText" lastClr="000000"/>
                    </a:solidFill>
                  </a:rPr>
                  <a:t> .</a:t>
                </a:r>
                <a:r>
                  <a:rPr lang="de-DE" sz="1200" err="1">
                    <a:solidFill>
                      <a:sysClr val="windowText" lastClr="000000"/>
                    </a:solidFill>
                  </a:rPr>
                  <a:t>sif</a:t>
                </a:r>
                <a:r>
                  <a:rPr lang="de-DE" sz="1200">
                    <a:solidFill>
                      <a:sysClr val="windowText" lastClr="000000"/>
                    </a:solidFill>
                  </a:rPr>
                  <a:t>). The original </a:t>
                </a:r>
                <a:r>
                  <a:rPr lang="de-DE" sz="1200" err="1">
                    <a:solidFill>
                      <a:sysClr val="windowText" lastClr="000000"/>
                    </a:solidFill>
                  </a:rPr>
                  <a:t>file</a:t>
                </a:r>
                <a:r>
                  <a:rPr lang="de-DE" sz="1200">
                    <a:solidFill>
                      <a:sysClr val="windowText" lastClr="000000"/>
                    </a:solidFill>
                  </a:rPr>
                  <a:t> </a:t>
                </a:r>
                <a:r>
                  <a:rPr lang="de-DE" sz="1200" err="1">
                    <a:solidFill>
                      <a:sysClr val="windowText" lastClr="000000"/>
                    </a:solidFill>
                  </a:rPr>
                  <a:t>format</a:t>
                </a:r>
                <a:r>
                  <a:rPr lang="de-DE" sz="1200">
                    <a:solidFill>
                      <a:sysClr val="windowText" lastClr="000000"/>
                    </a:solidFill>
                  </a:rPr>
                  <a:t> </a:t>
                </a:r>
                <a:r>
                  <a:rPr lang="de-DE" sz="1200" err="1">
                    <a:solidFill>
                      <a:sysClr val="windowText" lastClr="000000"/>
                    </a:solidFill>
                  </a:rPr>
                  <a:t>is</a:t>
                </a:r>
                <a:r>
                  <a:rPr lang="de-DE" sz="1200">
                    <a:solidFill>
                      <a:sysClr val="windowText" lastClr="000000"/>
                    </a:solidFill>
                  </a:rPr>
                  <a:t> XML.</a:t>
                </a:r>
                <a:endParaRPr lang="de-DE" sz="1200"/>
              </a:p>
            </p:txBody>
          </p:sp>
          <p:sp>
            <p:nvSpPr>
              <p:cNvPr id="155" name="Right Arrow 154">
                <a:extLst>
                  <a:ext uri="{FF2B5EF4-FFF2-40B4-BE49-F238E27FC236}">
                    <a16:creationId xmlns:a16="http://schemas.microsoft.com/office/drawing/2014/main" id="{F62C188F-D5B4-C248-82DC-BBB067D0411B}"/>
                  </a:ext>
                </a:extLst>
              </p:cNvPr>
              <p:cNvSpPr/>
              <p:nvPr/>
            </p:nvSpPr>
            <p:spPr>
              <a:xfrm rot="5400000">
                <a:off x="26321234" y="39825603"/>
                <a:ext cx="763428" cy="539064"/>
              </a:xfrm>
              <a:prstGeom prst="rightArrow">
                <a:avLst/>
              </a:prstGeom>
              <a:ln w="38100">
                <a:prstDash val="sysDo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156" name="Rounded Rectangle 155">
                <a:extLst>
                  <a:ext uri="{FF2B5EF4-FFF2-40B4-BE49-F238E27FC236}">
                    <a16:creationId xmlns:a16="http://schemas.microsoft.com/office/drawing/2014/main" id="{A81D10CB-27C4-2340-8B0D-36D3975EA59F}"/>
                  </a:ext>
                </a:extLst>
              </p:cNvPr>
              <p:cNvSpPr/>
              <p:nvPr/>
            </p:nvSpPr>
            <p:spPr>
              <a:xfrm>
                <a:off x="25352689" y="40659435"/>
                <a:ext cx="2700517" cy="92723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dirty="0">
                    <a:solidFill>
                      <a:sysClr val="windowText" lastClr="000000"/>
                    </a:solidFill>
                  </a:rPr>
                  <a:t>User </a:t>
                </a:r>
                <a:r>
                  <a:rPr lang="de-DE" sz="1800" dirty="0" err="1">
                    <a:solidFill>
                      <a:sysClr val="windowText" lastClr="000000"/>
                    </a:solidFill>
                  </a:rPr>
                  <a:t>functions</a:t>
                </a:r>
                <a:r>
                  <a:rPr lang="de-DE" sz="1800" dirty="0">
                    <a:solidFill>
                      <a:sysClr val="windowText" lastClr="000000"/>
                    </a:solidFill>
                  </a:rPr>
                  <a:t> </a:t>
                </a:r>
                <a:r>
                  <a:rPr lang="de-DE" sz="1800" dirty="0" err="1">
                    <a:solidFill>
                      <a:sysClr val="windowText" lastClr="000000"/>
                    </a:solidFill>
                  </a:rPr>
                  <a:t>for</a:t>
                </a:r>
                <a:r>
                  <a:rPr lang="de-DE" sz="1800" dirty="0">
                    <a:solidFill>
                      <a:sysClr val="windowText" lastClr="000000"/>
                    </a:solidFill>
                  </a:rPr>
                  <a:t> </a:t>
                </a:r>
                <a:r>
                  <a:rPr lang="de-DE" sz="1800" dirty="0" err="1">
                    <a:solidFill>
                      <a:sysClr val="windowText" lastClr="000000"/>
                    </a:solidFill>
                  </a:rPr>
                  <a:t>ModelRun</a:t>
                </a:r>
                <a:r>
                  <a:rPr lang="de-DE" sz="1800" dirty="0">
                    <a:solidFill>
                      <a:sysClr val="windowText" lastClr="000000"/>
                    </a:solidFill>
                  </a:rPr>
                  <a:t> - </a:t>
                </a:r>
                <a:r>
                  <a:rPr lang="de-DE" sz="1800" dirty="0" err="1">
                    <a:solidFill>
                      <a:sysClr val="windowText" lastClr="000000"/>
                    </a:solidFill>
                  </a:rPr>
                  <a:t>class</a:t>
                </a:r>
                <a:endParaRPr lang="de-DE" sz="1800" dirty="0">
                  <a:solidFill>
                    <a:sysClr val="windowText" lastClr="000000"/>
                  </a:solidFill>
                </a:endParaRPr>
              </a:p>
            </p:txBody>
          </p:sp>
          <p:sp>
            <p:nvSpPr>
              <p:cNvPr id="169" name="Rectangle 168">
                <a:extLst>
                  <a:ext uri="{FF2B5EF4-FFF2-40B4-BE49-F238E27FC236}">
                    <a16:creationId xmlns:a16="http://schemas.microsoft.com/office/drawing/2014/main" id="{C9622748-BE61-BA44-A963-CD3C3D6E32C1}"/>
                  </a:ext>
                </a:extLst>
              </p:cNvPr>
              <p:cNvSpPr/>
              <p:nvPr/>
            </p:nvSpPr>
            <p:spPr>
              <a:xfrm>
                <a:off x="9706681" y="39588634"/>
                <a:ext cx="1725875" cy="1178832"/>
              </a:xfrm>
              <a:prstGeom prst="rect">
                <a:avLst/>
              </a:prstGeom>
              <a:ln>
                <a:prstDash val="sysDo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200" dirty="0">
                    <a:solidFill>
                      <a:sysClr val="windowText" lastClr="000000"/>
                    </a:solidFill>
                  </a:rPr>
                  <a:t>Partitioning:</a:t>
                </a:r>
              </a:p>
              <a:p>
                <a:pPr algn="ctr"/>
                <a:r>
                  <a:rPr lang="en-GB" sz="1200" dirty="0">
                    <a:solidFill>
                      <a:sysClr val="windowText" lastClr="000000"/>
                    </a:solidFill>
                  </a:rPr>
                  <a:t>20 partitions in 3D,</a:t>
                </a:r>
              </a:p>
              <a:p>
                <a:pPr algn="ctr"/>
                <a:r>
                  <a:rPr lang="en-GB" sz="1200" dirty="0">
                    <a:solidFill>
                      <a:sysClr val="windowText" lastClr="000000"/>
                    </a:solidFill>
                  </a:rPr>
                  <a:t>4 partitions in 2D</a:t>
                </a:r>
              </a:p>
            </p:txBody>
          </p:sp>
          <p:cxnSp>
            <p:nvCxnSpPr>
              <p:cNvPr id="170" name="Straight Connector 169">
                <a:extLst>
                  <a:ext uri="{FF2B5EF4-FFF2-40B4-BE49-F238E27FC236}">
                    <a16:creationId xmlns:a16="http://schemas.microsoft.com/office/drawing/2014/main" id="{D8E6A585-184F-2E45-BB6E-1FFC89D27F4F}"/>
                  </a:ext>
                </a:extLst>
              </p:cNvPr>
              <p:cNvCxnSpPr>
                <a:cxnSpLocks/>
              </p:cNvCxnSpPr>
              <p:nvPr/>
            </p:nvCxnSpPr>
            <p:spPr>
              <a:xfrm flipV="1">
                <a:off x="10542615" y="38815527"/>
                <a:ext cx="0" cy="623854"/>
              </a:xfrm>
              <a:prstGeom prst="line">
                <a:avLst/>
              </a:prstGeom>
              <a:ln w="38100">
                <a:solidFill>
                  <a:schemeClr val="tx1"/>
                </a:solidFill>
                <a:prstDash val="sysDot"/>
              </a:ln>
            </p:spPr>
            <p:style>
              <a:lnRef idx="1">
                <a:schemeClr val="dk1"/>
              </a:lnRef>
              <a:fillRef idx="0">
                <a:schemeClr val="dk1"/>
              </a:fillRef>
              <a:effectRef idx="0">
                <a:schemeClr val="dk1"/>
              </a:effectRef>
              <a:fontRef idx="minor">
                <a:schemeClr val="tx1"/>
              </a:fontRef>
            </p:style>
          </p:cxnSp>
        </p:grpSp>
        <p:cxnSp>
          <p:nvCxnSpPr>
            <p:cNvPr id="126" name="Straight Connector 125">
              <a:extLst>
                <a:ext uri="{FF2B5EF4-FFF2-40B4-BE49-F238E27FC236}">
                  <a16:creationId xmlns:a16="http://schemas.microsoft.com/office/drawing/2014/main" id="{2A4C01CD-C13E-E14C-9388-FA5FE5631149}"/>
                </a:ext>
              </a:extLst>
            </p:cNvPr>
            <p:cNvCxnSpPr>
              <a:cxnSpLocks/>
            </p:cNvCxnSpPr>
            <p:nvPr/>
          </p:nvCxnSpPr>
          <p:spPr>
            <a:xfrm flipV="1">
              <a:off x="22260821" y="35898227"/>
              <a:ext cx="0" cy="623854"/>
            </a:xfrm>
            <a:prstGeom prst="line">
              <a:avLst/>
            </a:prstGeom>
            <a:ln w="38100">
              <a:solidFill>
                <a:schemeClr val="tx1"/>
              </a:solidFill>
              <a:prstDash val="sysDot"/>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0F7CC73F-DC48-9A47-8ABF-BCE9247F05DD}"/>
                </a:ext>
              </a:extLst>
            </p:cNvPr>
            <p:cNvCxnSpPr>
              <a:cxnSpLocks/>
            </p:cNvCxnSpPr>
            <p:nvPr/>
          </p:nvCxnSpPr>
          <p:spPr>
            <a:xfrm flipV="1">
              <a:off x="26835823" y="36349826"/>
              <a:ext cx="0" cy="366228"/>
            </a:xfrm>
            <a:prstGeom prst="line">
              <a:avLst/>
            </a:prstGeom>
            <a:ln w="38100">
              <a:solidFill>
                <a:schemeClr val="tx1"/>
              </a:solidFill>
              <a:prstDash val="sysDot"/>
            </a:ln>
          </p:spPr>
          <p:style>
            <a:lnRef idx="1">
              <a:schemeClr val="dk1"/>
            </a:lnRef>
            <a:fillRef idx="0">
              <a:schemeClr val="dk1"/>
            </a:fillRef>
            <a:effectRef idx="0">
              <a:schemeClr val="dk1"/>
            </a:effectRef>
            <a:fontRef idx="minor">
              <a:schemeClr val="tx1"/>
            </a:fontRef>
          </p:style>
        </p:cxnSp>
      </p:grpSp>
      <p:sp>
        <p:nvSpPr>
          <p:cNvPr id="11" name="TextBox 10">
            <a:extLst>
              <a:ext uri="{FF2B5EF4-FFF2-40B4-BE49-F238E27FC236}">
                <a16:creationId xmlns:a16="http://schemas.microsoft.com/office/drawing/2014/main" id="{A382CD12-EA83-624F-A9D0-E8AACB569B0F}"/>
              </a:ext>
            </a:extLst>
          </p:cNvPr>
          <p:cNvSpPr txBox="1"/>
          <p:nvPr/>
        </p:nvSpPr>
        <p:spPr>
          <a:xfrm>
            <a:off x="715647" y="41201227"/>
            <a:ext cx="28626186" cy="1600438"/>
          </a:xfrm>
          <a:prstGeom prst="rect">
            <a:avLst/>
          </a:prstGeom>
          <a:noFill/>
        </p:spPr>
        <p:txBody>
          <a:bodyPr wrap="square" rtlCol="0">
            <a:spAutoFit/>
          </a:bodyPr>
          <a:lstStyle/>
          <a:p>
            <a:r>
              <a:rPr lang="en-GB" sz="2800" b="1" dirty="0"/>
              <a:t>References</a:t>
            </a:r>
          </a:p>
          <a:p>
            <a:r>
              <a:rPr lang="en-GB" dirty="0"/>
              <a:t>[1] </a:t>
            </a:r>
            <a:r>
              <a:rPr lang="en-GB" dirty="0" err="1"/>
              <a:t>Gudmundsson</a:t>
            </a:r>
            <a:r>
              <a:rPr lang="en-GB" dirty="0"/>
              <a:t>, H. (2013). Ice-shelf buttressing and the stability of marine ice sheets. The Cryosphere, 7(2), 647-655.</a:t>
            </a:r>
          </a:p>
          <a:p>
            <a:r>
              <a:rPr lang="en-GB" dirty="0"/>
              <a:t>[2] </a:t>
            </a:r>
            <a:r>
              <a:rPr lang="en-GB" dirty="0" err="1"/>
              <a:t>Scambos</a:t>
            </a:r>
            <a:r>
              <a:rPr lang="en-GB" dirty="0"/>
              <a:t>, T. A., </a:t>
            </a:r>
            <a:r>
              <a:rPr lang="en-GB" dirty="0" err="1"/>
              <a:t>Bohlander</a:t>
            </a:r>
            <a:r>
              <a:rPr lang="en-GB" dirty="0"/>
              <a:t>, J. A., Shuman, C. U., &amp; </a:t>
            </a:r>
            <a:r>
              <a:rPr lang="en-GB" dirty="0" err="1"/>
              <a:t>Skvarca</a:t>
            </a:r>
            <a:r>
              <a:rPr lang="en-GB" dirty="0"/>
              <a:t>, P. (2004). Glacier acceleration and thinning after ice shelf collapse in the Larsen B embayment, Antarctica. Geophysical Research Letters, 31(18).</a:t>
            </a:r>
          </a:p>
          <a:p>
            <a:r>
              <a:rPr lang="de-DE" dirty="0"/>
              <a:t>[3] </a:t>
            </a:r>
            <a:r>
              <a:rPr lang="de-DE" dirty="0" err="1"/>
              <a:t>Borstad</a:t>
            </a:r>
            <a:r>
              <a:rPr lang="de-DE" dirty="0"/>
              <a:t>, C. P., </a:t>
            </a:r>
            <a:r>
              <a:rPr lang="de-DE" dirty="0" err="1"/>
              <a:t>Rignot</a:t>
            </a:r>
            <a:r>
              <a:rPr lang="de-DE" dirty="0"/>
              <a:t>, E., </a:t>
            </a:r>
            <a:r>
              <a:rPr lang="de-DE" dirty="0" err="1"/>
              <a:t>Mouginot</a:t>
            </a:r>
            <a:r>
              <a:rPr lang="de-DE" dirty="0"/>
              <a:t>, J., &amp; </a:t>
            </a:r>
            <a:r>
              <a:rPr lang="de-DE" dirty="0" err="1"/>
              <a:t>Schodlok</a:t>
            </a:r>
            <a:r>
              <a:rPr lang="de-DE" dirty="0"/>
              <a:t>, M. P. (2013). </a:t>
            </a:r>
            <a:r>
              <a:rPr lang="de-DE" dirty="0" err="1"/>
              <a:t>Creep</a:t>
            </a:r>
            <a:r>
              <a:rPr lang="de-DE" dirty="0"/>
              <a:t> </a:t>
            </a:r>
            <a:r>
              <a:rPr lang="de-DE" dirty="0" err="1"/>
              <a:t>deformation</a:t>
            </a:r>
            <a:r>
              <a:rPr lang="de-DE" dirty="0"/>
              <a:t> </a:t>
            </a:r>
            <a:r>
              <a:rPr lang="de-DE" dirty="0" err="1"/>
              <a:t>and</a:t>
            </a:r>
            <a:r>
              <a:rPr lang="de-DE" dirty="0"/>
              <a:t> </a:t>
            </a:r>
            <a:r>
              <a:rPr lang="de-DE" dirty="0" err="1"/>
              <a:t>buttressing</a:t>
            </a:r>
            <a:r>
              <a:rPr lang="de-DE" dirty="0"/>
              <a:t> </a:t>
            </a:r>
            <a:r>
              <a:rPr lang="de-DE" dirty="0" err="1"/>
              <a:t>capacity</a:t>
            </a:r>
            <a:r>
              <a:rPr lang="de-DE" dirty="0"/>
              <a:t> </a:t>
            </a:r>
            <a:r>
              <a:rPr lang="de-DE" dirty="0" err="1"/>
              <a:t>of</a:t>
            </a:r>
            <a:r>
              <a:rPr lang="de-DE" dirty="0"/>
              <a:t> </a:t>
            </a:r>
            <a:r>
              <a:rPr lang="de-DE" dirty="0" err="1"/>
              <a:t>damaged</a:t>
            </a:r>
            <a:r>
              <a:rPr lang="de-DE" dirty="0"/>
              <a:t> </a:t>
            </a:r>
            <a:r>
              <a:rPr lang="de-DE" dirty="0" err="1"/>
              <a:t>ice</a:t>
            </a:r>
            <a:r>
              <a:rPr lang="de-DE" dirty="0"/>
              <a:t> </a:t>
            </a:r>
            <a:r>
              <a:rPr lang="de-DE" dirty="0" err="1"/>
              <a:t>shelves</a:t>
            </a:r>
            <a:r>
              <a:rPr lang="de-DE" dirty="0"/>
              <a:t>: </a:t>
            </a:r>
            <a:r>
              <a:rPr lang="de-DE" dirty="0" err="1"/>
              <a:t>theory</a:t>
            </a:r>
            <a:r>
              <a:rPr lang="de-DE" dirty="0"/>
              <a:t> </a:t>
            </a:r>
            <a:r>
              <a:rPr lang="de-DE" dirty="0" err="1"/>
              <a:t>and</a:t>
            </a:r>
            <a:r>
              <a:rPr lang="de-DE" dirty="0"/>
              <a:t> </a:t>
            </a:r>
            <a:r>
              <a:rPr lang="de-DE" dirty="0" err="1"/>
              <a:t>application</a:t>
            </a:r>
            <a:r>
              <a:rPr lang="de-DE" dirty="0"/>
              <a:t> </a:t>
            </a:r>
            <a:r>
              <a:rPr lang="de-DE" dirty="0" err="1"/>
              <a:t>to</a:t>
            </a:r>
            <a:r>
              <a:rPr lang="de-DE" dirty="0"/>
              <a:t> Larsen C </a:t>
            </a:r>
            <a:r>
              <a:rPr lang="de-DE" dirty="0" err="1"/>
              <a:t>ice</a:t>
            </a:r>
            <a:r>
              <a:rPr lang="de-DE" dirty="0"/>
              <a:t> </a:t>
            </a:r>
            <a:r>
              <a:rPr lang="de-DE" dirty="0" err="1"/>
              <a:t>shelf</a:t>
            </a:r>
            <a:r>
              <a:rPr lang="de-DE" dirty="0"/>
              <a:t>.</a:t>
            </a:r>
          </a:p>
          <a:p>
            <a:r>
              <a:rPr lang="en-GB" dirty="0"/>
              <a:t>[4] Drews, R. (2015). Evolution of ice-shelf channels in Antarctic ice shelves. The Cryosphere, 9(3), 1169-1181.</a:t>
            </a:r>
          </a:p>
          <a:p>
            <a:r>
              <a:rPr lang="en-GB" dirty="0"/>
              <a:t>[5] </a:t>
            </a:r>
            <a:r>
              <a:rPr lang="de-DE" dirty="0"/>
              <a:t>Drews, R., </a:t>
            </a:r>
            <a:r>
              <a:rPr lang="de-DE" dirty="0" err="1"/>
              <a:t>Pattyn</a:t>
            </a:r>
            <a:r>
              <a:rPr lang="de-DE" dirty="0"/>
              <a:t>, F., Hewitt, I. J., </a:t>
            </a:r>
            <a:r>
              <a:rPr lang="de-DE" dirty="0" err="1"/>
              <a:t>Ng</a:t>
            </a:r>
            <a:r>
              <a:rPr lang="de-DE" dirty="0"/>
              <a:t>, F. S. L., Berger, S., Matsuoka, K., ... &amp; </a:t>
            </a:r>
            <a:r>
              <a:rPr lang="de-DE" dirty="0" err="1"/>
              <a:t>Neckel</a:t>
            </a:r>
            <a:r>
              <a:rPr lang="de-DE" dirty="0"/>
              <a:t>, N. (2017). </a:t>
            </a:r>
            <a:r>
              <a:rPr lang="de-DE" dirty="0" err="1"/>
              <a:t>Actively</a:t>
            </a:r>
            <a:r>
              <a:rPr lang="de-DE" dirty="0"/>
              <a:t> </a:t>
            </a:r>
            <a:r>
              <a:rPr lang="de-DE" dirty="0" err="1"/>
              <a:t>evolving</a:t>
            </a:r>
            <a:r>
              <a:rPr lang="de-DE" dirty="0"/>
              <a:t> </a:t>
            </a:r>
            <a:r>
              <a:rPr lang="de-DE" dirty="0" err="1"/>
              <a:t>subglacial</a:t>
            </a:r>
            <a:r>
              <a:rPr lang="de-DE" dirty="0"/>
              <a:t> </a:t>
            </a:r>
            <a:r>
              <a:rPr lang="de-DE" dirty="0" err="1"/>
              <a:t>conduits</a:t>
            </a:r>
            <a:r>
              <a:rPr lang="de-DE" dirty="0"/>
              <a:t> </a:t>
            </a:r>
            <a:r>
              <a:rPr lang="de-DE" dirty="0" err="1"/>
              <a:t>and</a:t>
            </a:r>
            <a:r>
              <a:rPr lang="de-DE" dirty="0"/>
              <a:t> </a:t>
            </a:r>
            <a:r>
              <a:rPr lang="de-DE" dirty="0" err="1"/>
              <a:t>eskers</a:t>
            </a:r>
            <a:r>
              <a:rPr lang="de-DE" dirty="0"/>
              <a:t> </a:t>
            </a:r>
            <a:r>
              <a:rPr lang="de-DE" dirty="0" err="1"/>
              <a:t>initiate</a:t>
            </a:r>
            <a:r>
              <a:rPr lang="de-DE" dirty="0"/>
              <a:t> </a:t>
            </a:r>
            <a:r>
              <a:rPr lang="de-DE" dirty="0" err="1"/>
              <a:t>ice</a:t>
            </a:r>
            <a:r>
              <a:rPr lang="de-DE" dirty="0"/>
              <a:t> </a:t>
            </a:r>
            <a:r>
              <a:rPr lang="de-DE" dirty="0" err="1"/>
              <a:t>shelf</a:t>
            </a:r>
            <a:r>
              <a:rPr lang="de-DE" dirty="0"/>
              <a:t> </a:t>
            </a:r>
            <a:r>
              <a:rPr lang="de-DE" dirty="0" err="1"/>
              <a:t>channels</a:t>
            </a:r>
            <a:r>
              <a:rPr lang="de-DE" dirty="0"/>
              <a:t> at an </a:t>
            </a:r>
            <a:r>
              <a:rPr lang="de-DE" dirty="0" err="1"/>
              <a:t>Antarctic</a:t>
            </a:r>
            <a:r>
              <a:rPr lang="de-DE" dirty="0"/>
              <a:t> </a:t>
            </a:r>
            <a:r>
              <a:rPr lang="de-DE" dirty="0" err="1"/>
              <a:t>grounding</a:t>
            </a:r>
            <a:r>
              <a:rPr lang="de-DE" dirty="0"/>
              <a:t> </a:t>
            </a:r>
            <a:r>
              <a:rPr lang="de-DE" dirty="0" err="1"/>
              <a:t>line</a:t>
            </a:r>
            <a:r>
              <a:rPr lang="de-DE" dirty="0"/>
              <a:t>. </a:t>
            </a:r>
            <a:r>
              <a:rPr lang="de-DE" i="1" dirty="0"/>
              <a:t>Nature </a:t>
            </a:r>
            <a:r>
              <a:rPr lang="de-DE" i="1" dirty="0" err="1"/>
              <a:t>communications</a:t>
            </a:r>
            <a:r>
              <a:rPr lang="de-DE" dirty="0"/>
              <a:t>, </a:t>
            </a:r>
            <a:r>
              <a:rPr lang="de-DE" i="1" dirty="0"/>
              <a:t>8</a:t>
            </a:r>
            <a:r>
              <a:rPr lang="de-DE" dirty="0"/>
              <a:t>, 15228.</a:t>
            </a:r>
            <a:endParaRPr lang="en-GB" dirty="0"/>
          </a:p>
        </p:txBody>
      </p:sp>
      <p:grpSp>
        <p:nvGrpSpPr>
          <p:cNvPr id="14" name="Group 13">
            <a:extLst>
              <a:ext uri="{FF2B5EF4-FFF2-40B4-BE49-F238E27FC236}">
                <a16:creationId xmlns:a16="http://schemas.microsoft.com/office/drawing/2014/main" id="{3C9825B7-3783-FB4A-8AD5-439CF1781DBA}"/>
              </a:ext>
            </a:extLst>
          </p:cNvPr>
          <p:cNvGrpSpPr/>
          <p:nvPr/>
        </p:nvGrpSpPr>
        <p:grpSpPr>
          <a:xfrm>
            <a:off x="13504404" y="28995241"/>
            <a:ext cx="6923170" cy="5157480"/>
            <a:chOff x="11972217" y="28105018"/>
            <a:chExt cx="8158928" cy="6078070"/>
          </a:xfrm>
        </p:grpSpPr>
        <p:pic>
          <p:nvPicPr>
            <p:cNvPr id="13" name="Picture 12">
              <a:extLst>
                <a:ext uri="{FF2B5EF4-FFF2-40B4-BE49-F238E27FC236}">
                  <a16:creationId xmlns:a16="http://schemas.microsoft.com/office/drawing/2014/main" id="{20B0728A-292F-C147-96D9-8A3E2ACBDDD9}"/>
                </a:ext>
              </a:extLst>
            </p:cNvPr>
            <p:cNvPicPr>
              <a:picLocks noChangeAspect="1"/>
            </p:cNvPicPr>
            <p:nvPr/>
          </p:nvPicPr>
          <p:blipFill rotWithShape="1">
            <a:blip r:embed="rId15"/>
            <a:srcRect l="55119" t="59716" b="35260"/>
            <a:stretch/>
          </p:blipFill>
          <p:spPr>
            <a:xfrm>
              <a:off x="12626733" y="28105018"/>
              <a:ext cx="7504412" cy="825837"/>
            </a:xfrm>
            <a:prstGeom prst="rect">
              <a:avLst/>
            </a:prstGeom>
          </p:spPr>
        </p:pic>
        <p:pic>
          <p:nvPicPr>
            <p:cNvPr id="145" name="Picture 144">
              <a:extLst>
                <a:ext uri="{FF2B5EF4-FFF2-40B4-BE49-F238E27FC236}">
                  <a16:creationId xmlns:a16="http://schemas.microsoft.com/office/drawing/2014/main" id="{3F7D6E1B-570F-7E4F-A1FD-E9CD62132D32}"/>
                </a:ext>
              </a:extLst>
            </p:cNvPr>
            <p:cNvPicPr>
              <a:picLocks noChangeAspect="1"/>
            </p:cNvPicPr>
            <p:nvPr/>
          </p:nvPicPr>
          <p:blipFill rotWithShape="1">
            <a:blip r:embed="rId15"/>
            <a:srcRect l="51204" t="68049"/>
            <a:stretch/>
          </p:blipFill>
          <p:spPr>
            <a:xfrm>
              <a:off x="11972217" y="28930791"/>
              <a:ext cx="8158928" cy="5252297"/>
            </a:xfrm>
            <a:prstGeom prst="rect">
              <a:avLst/>
            </a:prstGeom>
          </p:spPr>
        </p:pic>
      </p:grpSp>
      <p:sp>
        <p:nvSpPr>
          <p:cNvPr id="171" name="TextBox 170">
            <a:extLst>
              <a:ext uri="{FF2B5EF4-FFF2-40B4-BE49-F238E27FC236}">
                <a16:creationId xmlns:a16="http://schemas.microsoft.com/office/drawing/2014/main" id="{2E15760D-8A2A-AA41-87CC-986664D8E07F}"/>
              </a:ext>
            </a:extLst>
          </p:cNvPr>
          <p:cNvSpPr txBox="1"/>
          <p:nvPr/>
        </p:nvSpPr>
        <p:spPr>
          <a:xfrm>
            <a:off x="9788496" y="29361778"/>
            <a:ext cx="3750489" cy="5016758"/>
          </a:xfrm>
          <a:prstGeom prst="rect">
            <a:avLst/>
          </a:prstGeom>
          <a:noFill/>
        </p:spPr>
        <p:txBody>
          <a:bodyPr wrap="square" rtlCol="0">
            <a:spAutoFit/>
          </a:bodyPr>
          <a:lstStyle/>
          <a:p>
            <a:r>
              <a:rPr lang="en-GB" sz="2000" b="1" dirty="0"/>
              <a:t>Figure 5 (right). </a:t>
            </a:r>
            <a:r>
              <a:rPr lang="en-GB" sz="2000" dirty="0"/>
              <a:t>3D simulation case of coupled ice sheet/shelf. Channel is initialized through a bump at the bedrock of ice sheet (gauss function with 250 m amplitude, 1000 m total width). a) shows hydrostatic deviation after 200 a, starting from approx. 5000 m distance from GL (cropped). b), c), d) show top and bottom of ice-shelf at given cross-sections with modelled thickness (blue, solid) and the calculated hydrostatic thickness (red, dotted).</a:t>
            </a:r>
          </a:p>
        </p:txBody>
      </p:sp>
      <p:sp>
        <p:nvSpPr>
          <p:cNvPr id="172" name="TextBox 171">
            <a:extLst>
              <a:ext uri="{FF2B5EF4-FFF2-40B4-BE49-F238E27FC236}">
                <a16:creationId xmlns:a16="http://schemas.microsoft.com/office/drawing/2014/main" id="{CD3669D4-E62E-3E4C-8327-F467F5CAFBE6}"/>
              </a:ext>
            </a:extLst>
          </p:cNvPr>
          <p:cNvSpPr txBox="1"/>
          <p:nvPr/>
        </p:nvSpPr>
        <p:spPr>
          <a:xfrm>
            <a:off x="19575315" y="29680694"/>
            <a:ext cx="537744" cy="307777"/>
          </a:xfrm>
          <a:prstGeom prst="rect">
            <a:avLst/>
          </a:prstGeom>
          <a:noFill/>
        </p:spPr>
        <p:txBody>
          <a:bodyPr wrap="square" rtlCol="0">
            <a:spAutoFit/>
          </a:bodyPr>
          <a:lstStyle/>
          <a:p>
            <a:r>
              <a:rPr lang="de-DE" b="1" dirty="0"/>
              <a:t>a)</a:t>
            </a:r>
          </a:p>
        </p:txBody>
      </p:sp>
      <p:sp>
        <p:nvSpPr>
          <p:cNvPr id="174" name="TextBox 173">
            <a:extLst>
              <a:ext uri="{FF2B5EF4-FFF2-40B4-BE49-F238E27FC236}">
                <a16:creationId xmlns:a16="http://schemas.microsoft.com/office/drawing/2014/main" id="{9177FC58-B470-E64A-A228-DABCEFF100C5}"/>
              </a:ext>
            </a:extLst>
          </p:cNvPr>
          <p:cNvSpPr txBox="1"/>
          <p:nvPr/>
        </p:nvSpPr>
        <p:spPr>
          <a:xfrm>
            <a:off x="15667708" y="32620381"/>
            <a:ext cx="537744" cy="307777"/>
          </a:xfrm>
          <a:prstGeom prst="rect">
            <a:avLst/>
          </a:prstGeom>
          <a:noFill/>
        </p:spPr>
        <p:txBody>
          <a:bodyPr wrap="square" rtlCol="0">
            <a:spAutoFit/>
          </a:bodyPr>
          <a:lstStyle/>
          <a:p>
            <a:r>
              <a:rPr lang="de-DE" b="1" dirty="0"/>
              <a:t>b)</a:t>
            </a:r>
          </a:p>
        </p:txBody>
      </p:sp>
      <p:sp>
        <p:nvSpPr>
          <p:cNvPr id="176" name="TextBox 175">
            <a:extLst>
              <a:ext uri="{FF2B5EF4-FFF2-40B4-BE49-F238E27FC236}">
                <a16:creationId xmlns:a16="http://schemas.microsoft.com/office/drawing/2014/main" id="{D979F6CB-AD49-F44C-8A1D-75D295D1BFE8}"/>
              </a:ext>
            </a:extLst>
          </p:cNvPr>
          <p:cNvSpPr txBox="1"/>
          <p:nvPr/>
        </p:nvSpPr>
        <p:spPr>
          <a:xfrm>
            <a:off x="17769373" y="32640373"/>
            <a:ext cx="537744" cy="307777"/>
          </a:xfrm>
          <a:prstGeom prst="rect">
            <a:avLst/>
          </a:prstGeom>
          <a:noFill/>
        </p:spPr>
        <p:txBody>
          <a:bodyPr wrap="square" rtlCol="0">
            <a:spAutoFit/>
          </a:bodyPr>
          <a:lstStyle/>
          <a:p>
            <a:r>
              <a:rPr lang="de-DE" b="1" dirty="0"/>
              <a:t>c)</a:t>
            </a:r>
          </a:p>
        </p:txBody>
      </p:sp>
      <p:pic>
        <p:nvPicPr>
          <p:cNvPr id="179" name="Picture 178">
            <a:extLst>
              <a:ext uri="{FF2B5EF4-FFF2-40B4-BE49-F238E27FC236}">
                <a16:creationId xmlns:a16="http://schemas.microsoft.com/office/drawing/2014/main" id="{AAAECFE8-91DB-F543-9AB5-978D4E2570FC}"/>
              </a:ext>
            </a:extLst>
          </p:cNvPr>
          <p:cNvPicPr>
            <a:picLocks noChangeAspect="1"/>
          </p:cNvPicPr>
          <p:nvPr/>
        </p:nvPicPr>
        <p:blipFill rotWithShape="1">
          <a:blip r:embed="rId7"/>
          <a:srcRect t="30515" r="50873" b="50669"/>
          <a:stretch/>
        </p:blipFill>
        <p:spPr>
          <a:xfrm>
            <a:off x="766498" y="21562247"/>
            <a:ext cx="7948309" cy="2905229"/>
          </a:xfrm>
          <a:prstGeom prst="rect">
            <a:avLst/>
          </a:prstGeom>
        </p:spPr>
      </p:pic>
      <p:sp>
        <p:nvSpPr>
          <p:cNvPr id="177" name="TextBox 176">
            <a:extLst>
              <a:ext uri="{FF2B5EF4-FFF2-40B4-BE49-F238E27FC236}">
                <a16:creationId xmlns:a16="http://schemas.microsoft.com/office/drawing/2014/main" id="{006F996F-87C7-E841-BCAB-4B23A4F2B880}"/>
              </a:ext>
            </a:extLst>
          </p:cNvPr>
          <p:cNvSpPr txBox="1"/>
          <p:nvPr/>
        </p:nvSpPr>
        <p:spPr>
          <a:xfrm>
            <a:off x="19951468" y="32628280"/>
            <a:ext cx="537744" cy="307777"/>
          </a:xfrm>
          <a:prstGeom prst="rect">
            <a:avLst/>
          </a:prstGeom>
          <a:noFill/>
        </p:spPr>
        <p:txBody>
          <a:bodyPr wrap="square" rtlCol="0">
            <a:spAutoFit/>
          </a:bodyPr>
          <a:lstStyle/>
          <a:p>
            <a:r>
              <a:rPr lang="de-DE" b="1" dirty="0"/>
              <a:t>d)</a:t>
            </a:r>
          </a:p>
        </p:txBody>
      </p:sp>
      <p:sp>
        <p:nvSpPr>
          <p:cNvPr id="15" name="TextBox 14">
            <a:extLst>
              <a:ext uri="{FF2B5EF4-FFF2-40B4-BE49-F238E27FC236}">
                <a16:creationId xmlns:a16="http://schemas.microsoft.com/office/drawing/2014/main" id="{C4C093DA-70B8-FC48-B4DA-74E25B5D5261}"/>
              </a:ext>
            </a:extLst>
          </p:cNvPr>
          <p:cNvSpPr txBox="1"/>
          <p:nvPr/>
        </p:nvSpPr>
        <p:spPr>
          <a:xfrm>
            <a:off x="15902195" y="12064036"/>
            <a:ext cx="2807077" cy="646331"/>
          </a:xfrm>
          <a:prstGeom prst="rect">
            <a:avLst/>
          </a:prstGeom>
          <a:noFill/>
        </p:spPr>
        <p:txBody>
          <a:bodyPr wrap="square" rtlCol="0">
            <a:spAutoFit/>
          </a:bodyPr>
          <a:lstStyle/>
          <a:p>
            <a:r>
              <a:rPr lang="en-GB" sz="3600" b="1" dirty="0"/>
              <a:t>2D</a:t>
            </a:r>
          </a:p>
        </p:txBody>
      </p:sp>
      <p:sp>
        <p:nvSpPr>
          <p:cNvPr id="178" name="TextBox 177">
            <a:extLst>
              <a:ext uri="{FF2B5EF4-FFF2-40B4-BE49-F238E27FC236}">
                <a16:creationId xmlns:a16="http://schemas.microsoft.com/office/drawing/2014/main" id="{FFF4E3BC-2C57-0F46-85E6-EA4B8A84FBC4}"/>
              </a:ext>
            </a:extLst>
          </p:cNvPr>
          <p:cNvSpPr txBox="1"/>
          <p:nvPr/>
        </p:nvSpPr>
        <p:spPr>
          <a:xfrm>
            <a:off x="15902194" y="15838528"/>
            <a:ext cx="2807077" cy="646331"/>
          </a:xfrm>
          <a:prstGeom prst="rect">
            <a:avLst/>
          </a:prstGeom>
          <a:noFill/>
        </p:spPr>
        <p:txBody>
          <a:bodyPr wrap="square" rtlCol="0">
            <a:spAutoFit/>
          </a:bodyPr>
          <a:lstStyle/>
          <a:p>
            <a:r>
              <a:rPr lang="en-GB" sz="3600" b="1" dirty="0"/>
              <a:t>3D </a:t>
            </a:r>
          </a:p>
        </p:txBody>
      </p:sp>
      <p:sp>
        <p:nvSpPr>
          <p:cNvPr id="167" name="TextBox 166">
            <a:extLst>
              <a:ext uri="{FF2B5EF4-FFF2-40B4-BE49-F238E27FC236}">
                <a16:creationId xmlns:a16="http://schemas.microsoft.com/office/drawing/2014/main" id="{5A7235BC-042B-104D-9CF4-990A226C530E}"/>
              </a:ext>
            </a:extLst>
          </p:cNvPr>
          <p:cNvSpPr txBox="1"/>
          <p:nvPr/>
        </p:nvSpPr>
        <p:spPr>
          <a:xfrm>
            <a:off x="12984266" y="23768416"/>
            <a:ext cx="937201" cy="307777"/>
          </a:xfrm>
          <a:prstGeom prst="rect">
            <a:avLst/>
          </a:prstGeom>
          <a:noFill/>
        </p:spPr>
        <p:txBody>
          <a:bodyPr wrap="square" rtlCol="0">
            <a:spAutoFit/>
          </a:bodyPr>
          <a:lstStyle/>
          <a:p>
            <a:r>
              <a:rPr lang="de-DE" b="1" dirty="0"/>
              <a:t>t = 500 a</a:t>
            </a:r>
          </a:p>
        </p:txBody>
      </p:sp>
      <p:sp>
        <p:nvSpPr>
          <p:cNvPr id="161" name="TextBox 160">
            <a:extLst>
              <a:ext uri="{FF2B5EF4-FFF2-40B4-BE49-F238E27FC236}">
                <a16:creationId xmlns:a16="http://schemas.microsoft.com/office/drawing/2014/main" id="{4CDD3B8B-15D1-6A4F-A3C4-09E16A18F211}"/>
              </a:ext>
            </a:extLst>
          </p:cNvPr>
          <p:cNvSpPr txBox="1"/>
          <p:nvPr/>
        </p:nvSpPr>
        <p:spPr>
          <a:xfrm>
            <a:off x="12983851" y="21843475"/>
            <a:ext cx="609708" cy="319168"/>
          </a:xfrm>
          <a:prstGeom prst="rect">
            <a:avLst/>
          </a:prstGeom>
          <a:noFill/>
        </p:spPr>
        <p:txBody>
          <a:bodyPr wrap="square" rtlCol="0">
            <a:spAutoFit/>
          </a:bodyPr>
          <a:lstStyle/>
          <a:p>
            <a:r>
              <a:rPr lang="de-DE" b="1" dirty="0"/>
              <a:t>b.3)</a:t>
            </a:r>
          </a:p>
        </p:txBody>
      </p:sp>
      <p:sp>
        <p:nvSpPr>
          <p:cNvPr id="151" name="TextBox 150">
            <a:extLst>
              <a:ext uri="{FF2B5EF4-FFF2-40B4-BE49-F238E27FC236}">
                <a16:creationId xmlns:a16="http://schemas.microsoft.com/office/drawing/2014/main" id="{67FE0D4B-CB34-2D4F-8A84-79C5E3F75770}"/>
              </a:ext>
            </a:extLst>
          </p:cNvPr>
          <p:cNvSpPr txBox="1"/>
          <p:nvPr/>
        </p:nvSpPr>
        <p:spPr>
          <a:xfrm>
            <a:off x="1523039" y="21741296"/>
            <a:ext cx="645460" cy="307777"/>
          </a:xfrm>
          <a:prstGeom prst="rect">
            <a:avLst/>
          </a:prstGeom>
          <a:noFill/>
        </p:spPr>
        <p:txBody>
          <a:bodyPr wrap="square" rtlCol="0">
            <a:spAutoFit/>
          </a:bodyPr>
          <a:lstStyle/>
          <a:p>
            <a:r>
              <a:rPr lang="de-DE" b="1" dirty="0"/>
              <a:t>b.1)</a:t>
            </a:r>
          </a:p>
        </p:txBody>
      </p:sp>
      <p:sp>
        <p:nvSpPr>
          <p:cNvPr id="164" name="TextBox 163">
            <a:extLst>
              <a:ext uri="{FF2B5EF4-FFF2-40B4-BE49-F238E27FC236}">
                <a16:creationId xmlns:a16="http://schemas.microsoft.com/office/drawing/2014/main" id="{C2BF1741-638C-5240-AF1D-EF07D76A5FB7}"/>
              </a:ext>
            </a:extLst>
          </p:cNvPr>
          <p:cNvSpPr txBox="1"/>
          <p:nvPr/>
        </p:nvSpPr>
        <p:spPr>
          <a:xfrm>
            <a:off x="1547467" y="23733393"/>
            <a:ext cx="937201" cy="307777"/>
          </a:xfrm>
          <a:prstGeom prst="rect">
            <a:avLst/>
          </a:prstGeom>
          <a:noFill/>
        </p:spPr>
        <p:txBody>
          <a:bodyPr wrap="square" rtlCol="0">
            <a:spAutoFit/>
          </a:bodyPr>
          <a:lstStyle/>
          <a:p>
            <a:r>
              <a:rPr lang="de-DE" b="1" dirty="0"/>
              <a:t>t = 250 a</a:t>
            </a:r>
          </a:p>
        </p:txBody>
      </p:sp>
      <p:pic>
        <p:nvPicPr>
          <p:cNvPr id="18" name="Picture 17">
            <a:extLst>
              <a:ext uri="{FF2B5EF4-FFF2-40B4-BE49-F238E27FC236}">
                <a16:creationId xmlns:a16="http://schemas.microsoft.com/office/drawing/2014/main" id="{DB97125F-0BD5-C24B-8353-3FCA225642DF}"/>
              </a:ext>
            </a:extLst>
          </p:cNvPr>
          <p:cNvPicPr>
            <a:picLocks noChangeAspect="1"/>
          </p:cNvPicPr>
          <p:nvPr/>
        </p:nvPicPr>
        <p:blipFill rotWithShape="1">
          <a:blip r:embed="rId16"/>
          <a:srcRect l="12986" t="8957" r="18322" b="15289"/>
          <a:stretch/>
        </p:blipFill>
        <p:spPr>
          <a:xfrm>
            <a:off x="831061" y="13597008"/>
            <a:ext cx="6711906" cy="4163694"/>
          </a:xfrm>
          <a:prstGeom prst="rect">
            <a:avLst/>
          </a:prstGeom>
        </p:spPr>
      </p:pic>
      <p:sp>
        <p:nvSpPr>
          <p:cNvPr id="180" name="TextBox 179">
            <a:extLst>
              <a:ext uri="{FF2B5EF4-FFF2-40B4-BE49-F238E27FC236}">
                <a16:creationId xmlns:a16="http://schemas.microsoft.com/office/drawing/2014/main" id="{17EFB075-CB7C-C14D-A772-67B490845852}"/>
              </a:ext>
            </a:extLst>
          </p:cNvPr>
          <p:cNvSpPr txBox="1"/>
          <p:nvPr/>
        </p:nvSpPr>
        <p:spPr>
          <a:xfrm>
            <a:off x="7169153" y="15118315"/>
            <a:ext cx="7320874" cy="1938992"/>
          </a:xfrm>
          <a:prstGeom prst="rect">
            <a:avLst/>
          </a:prstGeom>
          <a:noFill/>
        </p:spPr>
        <p:txBody>
          <a:bodyPr wrap="square" rtlCol="0">
            <a:spAutoFit/>
          </a:bodyPr>
          <a:lstStyle/>
          <a:p>
            <a:r>
              <a:rPr lang="en-GB" sz="2000" b="1" dirty="0"/>
              <a:t>Figure 1 (left). </a:t>
            </a:r>
            <a:r>
              <a:rPr lang="en-GB" sz="2000" dirty="0"/>
              <a:t>3D scheme of ice-sheet/ shelf with ice-shelf channel formation after Drews et al. (2017). Transition zone of ice-sheet and shelf at red, solid line: grounding line (GL). Bedrock- bump initializes ice-shelf channel on top of the ice-surface due to melting. This scheme’s geometry of ice-sheet/ shelf can be applied to the 3D simulation case.</a:t>
            </a:r>
          </a:p>
        </p:txBody>
      </p:sp>
      <p:cxnSp>
        <p:nvCxnSpPr>
          <p:cNvPr id="20" name="Straight Connector 19">
            <a:extLst>
              <a:ext uri="{FF2B5EF4-FFF2-40B4-BE49-F238E27FC236}">
                <a16:creationId xmlns:a16="http://schemas.microsoft.com/office/drawing/2014/main" id="{238C708A-0068-804A-BCDB-14E15646E65B}"/>
              </a:ext>
            </a:extLst>
          </p:cNvPr>
          <p:cNvCxnSpPr/>
          <p:nvPr/>
        </p:nvCxnSpPr>
        <p:spPr>
          <a:xfrm flipV="1">
            <a:off x="1798820" y="16266798"/>
            <a:ext cx="1556722" cy="3558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1E70074-444B-434B-B128-A41002D49470}"/>
              </a:ext>
            </a:extLst>
          </p:cNvPr>
          <p:cNvSpPr txBox="1"/>
          <p:nvPr/>
        </p:nvSpPr>
        <p:spPr>
          <a:xfrm>
            <a:off x="2436735" y="16462745"/>
            <a:ext cx="1198072" cy="369332"/>
          </a:xfrm>
          <a:prstGeom prst="rect">
            <a:avLst/>
          </a:prstGeom>
          <a:noFill/>
          <a:ln>
            <a:noFill/>
          </a:ln>
        </p:spPr>
        <p:txBody>
          <a:bodyPr wrap="square" rtlCol="0">
            <a:spAutoFit/>
          </a:bodyPr>
          <a:lstStyle/>
          <a:p>
            <a:r>
              <a:rPr lang="en-GB" sz="1800" b="1" dirty="0">
                <a:solidFill>
                  <a:srgbClr val="FF0000"/>
                </a:solidFill>
              </a:rPr>
              <a:t>GL</a:t>
            </a:r>
          </a:p>
        </p:txBody>
      </p:sp>
    </p:spTree>
  </p:cSld>
  <p:clrMapOvr>
    <a:masterClrMapping/>
  </p:clrMapOvr>
</p:sld>
</file>

<file path=ppt/theme/theme1.xml><?xml version="1.0" encoding="utf-8"?>
<a:theme xmlns:a="http://schemas.openxmlformats.org/drawingml/2006/main" name="Office-Design">
  <a:themeElements>
    <a:clrScheme name="Office-Design">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2377</TotalTime>
  <Words>1128</Words>
  <Application>Microsoft Macintosh PowerPoint</Application>
  <PresentationFormat>Custom</PresentationFormat>
  <Paragraphs>111</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Symbol</vt:lpstr>
      <vt:lpstr>Office-Design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164</cp:revision>
  <cp:lastPrinted>2019-05-20T15:45:26Z</cp:lastPrinted>
  <dcterms:modified xsi:type="dcterms:W3CDTF">2019-07-11T09:54:06Z</dcterms:modified>
</cp:coreProperties>
</file>